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autoCompressPictures="0">
  <p:sldMasterIdLst>
    <p:sldMasterId id="2147483840" r:id="rId1"/>
  </p:sldMasterIdLst>
  <p:notesMasterIdLst>
    <p:notesMasterId r:id="rId38"/>
  </p:notesMasterIdLst>
  <p:sldIdLst>
    <p:sldId id="258" r:id="rId2"/>
    <p:sldId id="263" r:id="rId3"/>
    <p:sldId id="260" r:id="rId4"/>
    <p:sldId id="319" r:id="rId5"/>
    <p:sldId id="318" r:id="rId6"/>
    <p:sldId id="312" r:id="rId7"/>
    <p:sldId id="316" r:id="rId8"/>
    <p:sldId id="264" r:id="rId9"/>
    <p:sldId id="262" r:id="rId10"/>
    <p:sldId id="265" r:id="rId11"/>
    <p:sldId id="266" r:id="rId12"/>
    <p:sldId id="267" r:id="rId13"/>
    <p:sldId id="268" r:id="rId14"/>
    <p:sldId id="269" r:id="rId15"/>
    <p:sldId id="272" r:id="rId16"/>
    <p:sldId id="298" r:id="rId17"/>
    <p:sldId id="299" r:id="rId18"/>
    <p:sldId id="285" r:id="rId19"/>
    <p:sldId id="314" r:id="rId20"/>
    <p:sldId id="292" r:id="rId21"/>
    <p:sldId id="300" r:id="rId22"/>
    <p:sldId id="301" r:id="rId23"/>
    <p:sldId id="295" r:id="rId24"/>
    <p:sldId id="302" r:id="rId25"/>
    <p:sldId id="315" r:id="rId26"/>
    <p:sldId id="310" r:id="rId27"/>
    <p:sldId id="296" r:id="rId28"/>
    <p:sldId id="303" r:id="rId29"/>
    <p:sldId id="297" r:id="rId30"/>
    <p:sldId id="305" r:id="rId31"/>
    <p:sldId id="304" r:id="rId32"/>
    <p:sldId id="321" r:id="rId33"/>
    <p:sldId id="274" r:id="rId34"/>
    <p:sldId id="307" r:id="rId35"/>
    <p:sldId id="309" r:id="rId36"/>
    <p:sldId id="317"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EF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98" autoAdjust="0"/>
    <p:restoredTop sz="92133" autoAdjust="0"/>
  </p:normalViewPr>
  <p:slideViewPr>
    <p:cSldViewPr snapToGrid="0">
      <p:cViewPr varScale="1">
        <p:scale>
          <a:sx n="105" d="100"/>
          <a:sy n="105" d="100"/>
        </p:scale>
        <p:origin x="24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C7D8FB-D554-474A-86CD-E198A79F27E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CA3C01F-F631-4DA7-BDD0-1BB4BEFC5EE6}">
      <dgm:prSet/>
      <dgm:spPr/>
      <dgm:t>
        <a:bodyPr/>
        <a:lstStyle/>
        <a:p>
          <a:pPr>
            <a:lnSpc>
              <a:spcPct val="100000"/>
            </a:lnSpc>
          </a:pPr>
          <a:r>
            <a:rPr lang="en-US" baseline="0" dirty="0"/>
            <a:t>Objectives (10 Minutes)</a:t>
          </a:r>
          <a:endParaRPr lang="en-US" dirty="0"/>
        </a:p>
      </dgm:t>
    </dgm:pt>
    <dgm:pt modelId="{C1CDCC7E-DFBC-47B1-ADC8-B03A875E4197}" type="parTrans" cxnId="{D96E0C18-E73F-418E-9641-7D8CDDD6FB65}">
      <dgm:prSet/>
      <dgm:spPr/>
      <dgm:t>
        <a:bodyPr/>
        <a:lstStyle/>
        <a:p>
          <a:endParaRPr lang="en-US"/>
        </a:p>
      </dgm:t>
    </dgm:pt>
    <dgm:pt modelId="{309598F8-B627-4F9F-92BD-E607D1101CC0}" type="sibTrans" cxnId="{D96E0C18-E73F-418E-9641-7D8CDDD6FB65}">
      <dgm:prSet/>
      <dgm:spPr/>
      <dgm:t>
        <a:bodyPr/>
        <a:lstStyle/>
        <a:p>
          <a:endParaRPr lang="en-US"/>
        </a:p>
      </dgm:t>
    </dgm:pt>
    <dgm:pt modelId="{A95C9791-2D2E-46F8-A531-A6F7997550C2}">
      <dgm:prSet/>
      <dgm:spPr/>
      <dgm:t>
        <a:bodyPr/>
        <a:lstStyle/>
        <a:p>
          <a:pPr>
            <a:lnSpc>
              <a:spcPct val="100000"/>
            </a:lnSpc>
          </a:pPr>
          <a:r>
            <a:rPr lang="en-US" baseline="0" dirty="0"/>
            <a:t>My Background (10 Minutes)</a:t>
          </a:r>
          <a:endParaRPr lang="en-US" dirty="0"/>
        </a:p>
      </dgm:t>
    </dgm:pt>
    <dgm:pt modelId="{55F27238-CB39-42C3-9912-6841A353E917}" type="parTrans" cxnId="{B189FC52-C030-4FDA-86F0-1D46859966CF}">
      <dgm:prSet/>
      <dgm:spPr/>
      <dgm:t>
        <a:bodyPr/>
        <a:lstStyle/>
        <a:p>
          <a:endParaRPr lang="en-US"/>
        </a:p>
      </dgm:t>
    </dgm:pt>
    <dgm:pt modelId="{DECB6989-C12B-4FAD-B4DA-FD3BC8DE6F63}" type="sibTrans" cxnId="{B189FC52-C030-4FDA-86F0-1D46859966CF}">
      <dgm:prSet/>
      <dgm:spPr/>
      <dgm:t>
        <a:bodyPr/>
        <a:lstStyle/>
        <a:p>
          <a:endParaRPr lang="en-US"/>
        </a:p>
      </dgm:t>
    </dgm:pt>
    <dgm:pt modelId="{7B48353D-085C-490B-AF65-B06B6E92221B}">
      <dgm:prSet/>
      <dgm:spPr/>
      <dgm:t>
        <a:bodyPr/>
        <a:lstStyle/>
        <a:p>
          <a:pPr>
            <a:lnSpc>
              <a:spcPct val="100000"/>
            </a:lnSpc>
          </a:pPr>
          <a:r>
            <a:rPr lang="en-US" baseline="0" dirty="0"/>
            <a:t>Principles of GIS (30 Minutes)</a:t>
          </a:r>
          <a:endParaRPr lang="en-US" dirty="0"/>
        </a:p>
      </dgm:t>
    </dgm:pt>
    <dgm:pt modelId="{3730B64E-B7C6-481F-9BC0-A700F3A35007}" type="parTrans" cxnId="{3F304F76-8677-4199-8230-5043FE6855B4}">
      <dgm:prSet/>
      <dgm:spPr/>
      <dgm:t>
        <a:bodyPr/>
        <a:lstStyle/>
        <a:p>
          <a:endParaRPr lang="en-US"/>
        </a:p>
      </dgm:t>
    </dgm:pt>
    <dgm:pt modelId="{4E016749-20C9-4F17-B510-C076A607ED5A}" type="sibTrans" cxnId="{3F304F76-8677-4199-8230-5043FE6855B4}">
      <dgm:prSet/>
      <dgm:spPr/>
      <dgm:t>
        <a:bodyPr/>
        <a:lstStyle/>
        <a:p>
          <a:endParaRPr lang="en-US"/>
        </a:p>
      </dgm:t>
    </dgm:pt>
    <dgm:pt modelId="{35CB32CB-AA1C-441F-BD0C-3A1599F5D067}">
      <dgm:prSet/>
      <dgm:spPr/>
      <dgm:t>
        <a:bodyPr/>
        <a:lstStyle/>
        <a:p>
          <a:pPr>
            <a:lnSpc>
              <a:spcPct val="100000"/>
            </a:lnSpc>
          </a:pPr>
          <a:r>
            <a:rPr lang="en-US" baseline="0" dirty="0"/>
            <a:t>Whirlwind Intro to QGIS </a:t>
          </a:r>
        </a:p>
        <a:p>
          <a:pPr>
            <a:lnSpc>
              <a:spcPct val="100000"/>
            </a:lnSpc>
          </a:pPr>
          <a:r>
            <a:rPr lang="en-US" baseline="0" dirty="0"/>
            <a:t>(30 Minutes)</a:t>
          </a:r>
          <a:endParaRPr lang="en-US" dirty="0"/>
        </a:p>
      </dgm:t>
    </dgm:pt>
    <dgm:pt modelId="{F639C64D-8CBB-45EA-8741-AC0B34A2484D}" type="parTrans" cxnId="{7EA5793D-AC91-419A-A780-A2CD3F5CAC42}">
      <dgm:prSet/>
      <dgm:spPr/>
      <dgm:t>
        <a:bodyPr/>
        <a:lstStyle/>
        <a:p>
          <a:endParaRPr lang="en-US"/>
        </a:p>
      </dgm:t>
    </dgm:pt>
    <dgm:pt modelId="{9B6C80D1-F9A2-4F8A-968C-99B833C449C4}" type="sibTrans" cxnId="{7EA5793D-AC91-419A-A780-A2CD3F5CAC42}">
      <dgm:prSet/>
      <dgm:spPr/>
      <dgm:t>
        <a:bodyPr/>
        <a:lstStyle/>
        <a:p>
          <a:endParaRPr lang="en-US"/>
        </a:p>
      </dgm:t>
    </dgm:pt>
    <dgm:pt modelId="{D10299F7-9C46-3A4B-862C-9ACA2DC13F94}">
      <dgm:prSet/>
      <dgm:spPr/>
      <dgm:t>
        <a:bodyPr/>
        <a:lstStyle/>
        <a:p>
          <a:pPr>
            <a:lnSpc>
              <a:spcPct val="100000"/>
            </a:lnSpc>
          </a:pPr>
          <a:r>
            <a:rPr lang="en-US" dirty="0"/>
            <a:t>Break + Q&amp;A (20 Minutes)</a:t>
          </a:r>
        </a:p>
      </dgm:t>
    </dgm:pt>
    <dgm:pt modelId="{822759E1-2D95-3942-9339-902123ED48E3}" type="parTrans" cxnId="{C940D4AD-D1B9-4548-810F-C1B48D42D4B7}">
      <dgm:prSet/>
      <dgm:spPr/>
      <dgm:t>
        <a:bodyPr/>
        <a:lstStyle/>
        <a:p>
          <a:endParaRPr lang="en-US"/>
        </a:p>
      </dgm:t>
    </dgm:pt>
    <dgm:pt modelId="{CA011660-0625-994F-8AE5-4DDFDA785015}" type="sibTrans" cxnId="{C940D4AD-D1B9-4548-810F-C1B48D42D4B7}">
      <dgm:prSet/>
      <dgm:spPr/>
      <dgm:t>
        <a:bodyPr/>
        <a:lstStyle/>
        <a:p>
          <a:endParaRPr lang="en-US"/>
        </a:p>
      </dgm:t>
    </dgm:pt>
    <dgm:pt modelId="{8E78892A-B98E-4139-96FB-D2EF3F21EA01}" type="pres">
      <dgm:prSet presAssocID="{6AC7D8FB-D554-474A-86CD-E198A79F27E3}" presName="root" presStyleCnt="0">
        <dgm:presLayoutVars>
          <dgm:dir/>
          <dgm:resizeHandles val="exact"/>
        </dgm:presLayoutVars>
      </dgm:prSet>
      <dgm:spPr/>
    </dgm:pt>
    <dgm:pt modelId="{330C9C53-8590-45F7-8DF5-E69016652934}" type="pres">
      <dgm:prSet presAssocID="{9CA3C01F-F631-4DA7-BDD0-1BB4BEFC5EE6}" presName="compNode" presStyleCnt="0"/>
      <dgm:spPr/>
    </dgm:pt>
    <dgm:pt modelId="{FBD384DC-2012-45C0-8E33-7556ABB93A45}" type="pres">
      <dgm:prSet presAssocID="{9CA3C01F-F631-4DA7-BDD0-1BB4BEFC5EE6}" presName="bgRect" presStyleLbl="bgShp" presStyleIdx="0" presStyleCnt="5"/>
      <dgm:spPr/>
    </dgm:pt>
    <dgm:pt modelId="{FAB1015E-452A-4F6F-BF07-775721FFD0EF}" type="pres">
      <dgm:prSet presAssocID="{9CA3C01F-F631-4DA7-BDD0-1BB4BEFC5EE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ryboard"/>
        </a:ext>
      </dgm:extLst>
    </dgm:pt>
    <dgm:pt modelId="{EA334684-E231-4A2A-990D-8890D7F8F337}" type="pres">
      <dgm:prSet presAssocID="{9CA3C01F-F631-4DA7-BDD0-1BB4BEFC5EE6}" presName="spaceRect" presStyleCnt="0"/>
      <dgm:spPr/>
    </dgm:pt>
    <dgm:pt modelId="{C1444269-DA6E-4DB6-8665-2D85C00624ED}" type="pres">
      <dgm:prSet presAssocID="{9CA3C01F-F631-4DA7-BDD0-1BB4BEFC5EE6}" presName="parTx" presStyleLbl="revTx" presStyleIdx="0" presStyleCnt="5">
        <dgm:presLayoutVars>
          <dgm:chMax val="0"/>
          <dgm:chPref val="0"/>
        </dgm:presLayoutVars>
      </dgm:prSet>
      <dgm:spPr/>
    </dgm:pt>
    <dgm:pt modelId="{A968F66D-2090-406C-80D0-2AE60640BAA2}" type="pres">
      <dgm:prSet presAssocID="{309598F8-B627-4F9F-92BD-E607D1101CC0}" presName="sibTrans" presStyleCnt="0"/>
      <dgm:spPr/>
    </dgm:pt>
    <dgm:pt modelId="{7F7EEB82-8645-4B5C-9EB4-CF7F5019685B}" type="pres">
      <dgm:prSet presAssocID="{A95C9791-2D2E-46F8-A531-A6F7997550C2}" presName="compNode" presStyleCnt="0"/>
      <dgm:spPr/>
    </dgm:pt>
    <dgm:pt modelId="{1A0B21A2-83C0-435C-ABC6-6F9E033545C1}" type="pres">
      <dgm:prSet presAssocID="{A95C9791-2D2E-46F8-A531-A6F7997550C2}" presName="bgRect" presStyleLbl="bgShp" presStyleIdx="1" presStyleCnt="5"/>
      <dgm:spPr/>
    </dgm:pt>
    <dgm:pt modelId="{D43FE97E-54B3-4061-9C97-5C997DAAA0DA}" type="pres">
      <dgm:prSet presAssocID="{A95C9791-2D2E-46F8-A531-A6F7997550C2}"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cientist"/>
        </a:ext>
      </dgm:extLst>
    </dgm:pt>
    <dgm:pt modelId="{557A57DB-08B7-4059-999E-BC5E1E55E237}" type="pres">
      <dgm:prSet presAssocID="{A95C9791-2D2E-46F8-A531-A6F7997550C2}" presName="spaceRect" presStyleCnt="0"/>
      <dgm:spPr/>
    </dgm:pt>
    <dgm:pt modelId="{907E2DB3-FBCF-4479-83AA-22B40ABB8BB7}" type="pres">
      <dgm:prSet presAssocID="{A95C9791-2D2E-46F8-A531-A6F7997550C2}" presName="parTx" presStyleLbl="revTx" presStyleIdx="1" presStyleCnt="5">
        <dgm:presLayoutVars>
          <dgm:chMax val="0"/>
          <dgm:chPref val="0"/>
        </dgm:presLayoutVars>
      </dgm:prSet>
      <dgm:spPr/>
    </dgm:pt>
    <dgm:pt modelId="{C5ADBA79-2E28-45F8-B783-D555D4D3A0A5}" type="pres">
      <dgm:prSet presAssocID="{DECB6989-C12B-4FAD-B4DA-FD3BC8DE6F63}" presName="sibTrans" presStyleCnt="0"/>
      <dgm:spPr/>
    </dgm:pt>
    <dgm:pt modelId="{D7B84DAA-003D-4BAB-B5AA-4D0258668C2A}" type="pres">
      <dgm:prSet presAssocID="{7B48353D-085C-490B-AF65-B06B6E92221B}" presName="compNode" presStyleCnt="0"/>
      <dgm:spPr/>
    </dgm:pt>
    <dgm:pt modelId="{A85934FA-5F63-40F0-8D22-A2FB17E4C443}" type="pres">
      <dgm:prSet presAssocID="{7B48353D-085C-490B-AF65-B06B6E92221B}" presName="bgRect" presStyleLbl="bgShp" presStyleIdx="2" presStyleCnt="5"/>
      <dgm:spPr/>
    </dgm:pt>
    <dgm:pt modelId="{DA190EA3-5B84-460D-B195-880C2571FDD4}" type="pres">
      <dgm:prSet presAssocID="{7B48353D-085C-490B-AF65-B06B6E92221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atabase"/>
        </a:ext>
      </dgm:extLst>
    </dgm:pt>
    <dgm:pt modelId="{3EB7EE39-2582-432C-A485-B0444BB6CDC9}" type="pres">
      <dgm:prSet presAssocID="{7B48353D-085C-490B-AF65-B06B6E92221B}" presName="spaceRect" presStyleCnt="0"/>
      <dgm:spPr/>
    </dgm:pt>
    <dgm:pt modelId="{92C0F3A1-009F-4833-99C8-2221CE46F57C}" type="pres">
      <dgm:prSet presAssocID="{7B48353D-085C-490B-AF65-B06B6E92221B}" presName="parTx" presStyleLbl="revTx" presStyleIdx="2" presStyleCnt="5">
        <dgm:presLayoutVars>
          <dgm:chMax val="0"/>
          <dgm:chPref val="0"/>
        </dgm:presLayoutVars>
      </dgm:prSet>
      <dgm:spPr/>
    </dgm:pt>
    <dgm:pt modelId="{F1E36168-B54F-4626-B296-D55874963094}" type="pres">
      <dgm:prSet presAssocID="{4E016749-20C9-4F17-B510-C076A607ED5A}" presName="sibTrans" presStyleCnt="0"/>
      <dgm:spPr/>
    </dgm:pt>
    <dgm:pt modelId="{C98A9960-8631-224D-AA94-D5E2885AA9E6}" type="pres">
      <dgm:prSet presAssocID="{D10299F7-9C46-3A4B-862C-9ACA2DC13F94}" presName="compNode" presStyleCnt="0"/>
      <dgm:spPr/>
    </dgm:pt>
    <dgm:pt modelId="{F71E16BE-08CE-1D41-9C13-9335D5E532D2}" type="pres">
      <dgm:prSet presAssocID="{D10299F7-9C46-3A4B-862C-9ACA2DC13F94}" presName="bgRect" presStyleLbl="bgShp" presStyleIdx="3" presStyleCnt="5"/>
      <dgm:spPr/>
    </dgm:pt>
    <dgm:pt modelId="{E5822294-321A-8C4E-8B04-36ACD035C355}" type="pres">
      <dgm:prSet presAssocID="{D10299F7-9C46-3A4B-862C-9ACA2DC13F94}"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offee with solid fill"/>
        </a:ext>
      </dgm:extLst>
    </dgm:pt>
    <dgm:pt modelId="{A8FE058F-E73C-0843-A2E9-55E5E192994E}" type="pres">
      <dgm:prSet presAssocID="{D10299F7-9C46-3A4B-862C-9ACA2DC13F94}" presName="spaceRect" presStyleCnt="0"/>
      <dgm:spPr/>
    </dgm:pt>
    <dgm:pt modelId="{141D352E-447C-7847-B3A1-7B95B1339837}" type="pres">
      <dgm:prSet presAssocID="{D10299F7-9C46-3A4B-862C-9ACA2DC13F94}" presName="parTx" presStyleLbl="revTx" presStyleIdx="3" presStyleCnt="5">
        <dgm:presLayoutVars>
          <dgm:chMax val="0"/>
          <dgm:chPref val="0"/>
        </dgm:presLayoutVars>
      </dgm:prSet>
      <dgm:spPr/>
    </dgm:pt>
    <dgm:pt modelId="{9F99E323-E32D-C14A-860F-99765AA55EE6}" type="pres">
      <dgm:prSet presAssocID="{CA011660-0625-994F-8AE5-4DDFDA785015}" presName="sibTrans" presStyleCnt="0"/>
      <dgm:spPr/>
    </dgm:pt>
    <dgm:pt modelId="{008E4468-198E-4BE5-BB47-37ABE76A82EF}" type="pres">
      <dgm:prSet presAssocID="{35CB32CB-AA1C-441F-BD0C-3A1599F5D067}" presName="compNode" presStyleCnt="0"/>
      <dgm:spPr/>
    </dgm:pt>
    <dgm:pt modelId="{16E53F87-D977-4564-BE58-1E687CFF3D6F}" type="pres">
      <dgm:prSet presAssocID="{35CB32CB-AA1C-441F-BD0C-3A1599F5D067}" presName="bgRect" presStyleLbl="bgShp" presStyleIdx="4" presStyleCnt="5"/>
      <dgm:spPr/>
    </dgm:pt>
    <dgm:pt modelId="{0561A643-4902-4FBA-A11A-2AE2ACE0E84F}" type="pres">
      <dgm:prSet presAssocID="{35CB32CB-AA1C-441F-BD0C-3A1599F5D06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Monitor"/>
        </a:ext>
      </dgm:extLst>
    </dgm:pt>
    <dgm:pt modelId="{0637B765-DE1B-47A6-8DCB-10A4E331C96A}" type="pres">
      <dgm:prSet presAssocID="{35CB32CB-AA1C-441F-BD0C-3A1599F5D067}" presName="spaceRect" presStyleCnt="0"/>
      <dgm:spPr/>
    </dgm:pt>
    <dgm:pt modelId="{32C3E3D5-E9E0-4CC9-8082-F7D7EFC76CD7}" type="pres">
      <dgm:prSet presAssocID="{35CB32CB-AA1C-441F-BD0C-3A1599F5D067}" presName="parTx" presStyleLbl="revTx" presStyleIdx="4" presStyleCnt="5">
        <dgm:presLayoutVars>
          <dgm:chMax val="0"/>
          <dgm:chPref val="0"/>
        </dgm:presLayoutVars>
      </dgm:prSet>
      <dgm:spPr/>
    </dgm:pt>
  </dgm:ptLst>
  <dgm:cxnLst>
    <dgm:cxn modelId="{AD94B708-D9B0-1742-81E1-75695C46D032}" type="presOf" srcId="{D10299F7-9C46-3A4B-862C-9ACA2DC13F94}" destId="{141D352E-447C-7847-B3A1-7B95B1339837}" srcOrd="0" destOrd="0" presId="urn:microsoft.com/office/officeart/2018/2/layout/IconVerticalSolidList"/>
    <dgm:cxn modelId="{D96E0C18-E73F-418E-9641-7D8CDDD6FB65}" srcId="{6AC7D8FB-D554-474A-86CD-E198A79F27E3}" destId="{9CA3C01F-F631-4DA7-BDD0-1BB4BEFC5EE6}" srcOrd="0" destOrd="0" parTransId="{C1CDCC7E-DFBC-47B1-ADC8-B03A875E4197}" sibTransId="{309598F8-B627-4F9F-92BD-E607D1101CC0}"/>
    <dgm:cxn modelId="{7EA5793D-AC91-419A-A780-A2CD3F5CAC42}" srcId="{6AC7D8FB-D554-474A-86CD-E198A79F27E3}" destId="{35CB32CB-AA1C-441F-BD0C-3A1599F5D067}" srcOrd="4" destOrd="0" parTransId="{F639C64D-8CBB-45EA-8741-AC0B34A2484D}" sibTransId="{9B6C80D1-F9A2-4F8A-968C-99B833C449C4}"/>
    <dgm:cxn modelId="{B189FC52-C030-4FDA-86F0-1D46859966CF}" srcId="{6AC7D8FB-D554-474A-86CD-E198A79F27E3}" destId="{A95C9791-2D2E-46F8-A531-A6F7997550C2}" srcOrd="1" destOrd="0" parTransId="{55F27238-CB39-42C3-9912-6841A353E917}" sibTransId="{DECB6989-C12B-4FAD-B4DA-FD3BC8DE6F63}"/>
    <dgm:cxn modelId="{8994D06F-D93D-4C4A-A72D-B5C2C5B42888}" type="presOf" srcId="{6AC7D8FB-D554-474A-86CD-E198A79F27E3}" destId="{8E78892A-B98E-4139-96FB-D2EF3F21EA01}" srcOrd="0" destOrd="0" presId="urn:microsoft.com/office/officeart/2018/2/layout/IconVerticalSolidList"/>
    <dgm:cxn modelId="{3F304F76-8677-4199-8230-5043FE6855B4}" srcId="{6AC7D8FB-D554-474A-86CD-E198A79F27E3}" destId="{7B48353D-085C-490B-AF65-B06B6E92221B}" srcOrd="2" destOrd="0" parTransId="{3730B64E-B7C6-481F-9BC0-A700F3A35007}" sibTransId="{4E016749-20C9-4F17-B510-C076A607ED5A}"/>
    <dgm:cxn modelId="{C940D4AD-D1B9-4548-810F-C1B48D42D4B7}" srcId="{6AC7D8FB-D554-474A-86CD-E198A79F27E3}" destId="{D10299F7-9C46-3A4B-862C-9ACA2DC13F94}" srcOrd="3" destOrd="0" parTransId="{822759E1-2D95-3942-9339-902123ED48E3}" sibTransId="{CA011660-0625-994F-8AE5-4DDFDA785015}"/>
    <dgm:cxn modelId="{69336AC0-E54B-4D86-BAC0-7DFF6344C94C}" type="presOf" srcId="{7B48353D-085C-490B-AF65-B06B6E92221B}" destId="{92C0F3A1-009F-4833-99C8-2221CE46F57C}" srcOrd="0" destOrd="0" presId="urn:microsoft.com/office/officeart/2018/2/layout/IconVerticalSolidList"/>
    <dgm:cxn modelId="{B7D85ECA-8C00-4112-AF65-55EE46F82A76}" type="presOf" srcId="{9CA3C01F-F631-4DA7-BDD0-1BB4BEFC5EE6}" destId="{C1444269-DA6E-4DB6-8665-2D85C00624ED}" srcOrd="0" destOrd="0" presId="urn:microsoft.com/office/officeart/2018/2/layout/IconVerticalSolidList"/>
    <dgm:cxn modelId="{1A4262D4-C7FC-45C6-815C-DA593BB7A5AE}" type="presOf" srcId="{35CB32CB-AA1C-441F-BD0C-3A1599F5D067}" destId="{32C3E3D5-E9E0-4CC9-8082-F7D7EFC76CD7}" srcOrd="0" destOrd="0" presId="urn:microsoft.com/office/officeart/2018/2/layout/IconVerticalSolidList"/>
    <dgm:cxn modelId="{9FF996F4-E828-4181-A47C-E7C5119F838D}" type="presOf" srcId="{A95C9791-2D2E-46F8-A531-A6F7997550C2}" destId="{907E2DB3-FBCF-4479-83AA-22B40ABB8BB7}" srcOrd="0" destOrd="0" presId="urn:microsoft.com/office/officeart/2018/2/layout/IconVerticalSolidList"/>
    <dgm:cxn modelId="{45D8FF32-DB63-49FE-A0E8-121929781C07}" type="presParOf" srcId="{8E78892A-B98E-4139-96FB-D2EF3F21EA01}" destId="{330C9C53-8590-45F7-8DF5-E69016652934}" srcOrd="0" destOrd="0" presId="urn:microsoft.com/office/officeart/2018/2/layout/IconVerticalSolidList"/>
    <dgm:cxn modelId="{59594921-4B98-4C47-B403-81D1DB669062}" type="presParOf" srcId="{330C9C53-8590-45F7-8DF5-E69016652934}" destId="{FBD384DC-2012-45C0-8E33-7556ABB93A45}" srcOrd="0" destOrd="0" presId="urn:microsoft.com/office/officeart/2018/2/layout/IconVerticalSolidList"/>
    <dgm:cxn modelId="{99D2FFB4-D915-4C01-AE57-86897EFCA32D}" type="presParOf" srcId="{330C9C53-8590-45F7-8DF5-E69016652934}" destId="{FAB1015E-452A-4F6F-BF07-775721FFD0EF}" srcOrd="1" destOrd="0" presId="urn:microsoft.com/office/officeart/2018/2/layout/IconVerticalSolidList"/>
    <dgm:cxn modelId="{841CEAE5-287E-4CEA-9907-BD81D9B4E462}" type="presParOf" srcId="{330C9C53-8590-45F7-8DF5-E69016652934}" destId="{EA334684-E231-4A2A-990D-8890D7F8F337}" srcOrd="2" destOrd="0" presId="urn:microsoft.com/office/officeart/2018/2/layout/IconVerticalSolidList"/>
    <dgm:cxn modelId="{CCB7EF3D-BD58-4B70-9901-75C90E4EBDB4}" type="presParOf" srcId="{330C9C53-8590-45F7-8DF5-E69016652934}" destId="{C1444269-DA6E-4DB6-8665-2D85C00624ED}" srcOrd="3" destOrd="0" presId="urn:microsoft.com/office/officeart/2018/2/layout/IconVerticalSolidList"/>
    <dgm:cxn modelId="{C7A39BAD-B699-4431-A5A1-1E668FD7EF95}" type="presParOf" srcId="{8E78892A-B98E-4139-96FB-D2EF3F21EA01}" destId="{A968F66D-2090-406C-80D0-2AE60640BAA2}" srcOrd="1" destOrd="0" presId="urn:microsoft.com/office/officeart/2018/2/layout/IconVerticalSolidList"/>
    <dgm:cxn modelId="{0B158ABA-BF46-4799-A96E-803120939BA2}" type="presParOf" srcId="{8E78892A-B98E-4139-96FB-D2EF3F21EA01}" destId="{7F7EEB82-8645-4B5C-9EB4-CF7F5019685B}" srcOrd="2" destOrd="0" presId="urn:microsoft.com/office/officeart/2018/2/layout/IconVerticalSolidList"/>
    <dgm:cxn modelId="{607FD508-9CFC-419E-B9DE-D57A87386D8D}" type="presParOf" srcId="{7F7EEB82-8645-4B5C-9EB4-CF7F5019685B}" destId="{1A0B21A2-83C0-435C-ABC6-6F9E033545C1}" srcOrd="0" destOrd="0" presId="urn:microsoft.com/office/officeart/2018/2/layout/IconVerticalSolidList"/>
    <dgm:cxn modelId="{8486C70E-69D3-405C-8883-625A1D108DE2}" type="presParOf" srcId="{7F7EEB82-8645-4B5C-9EB4-CF7F5019685B}" destId="{D43FE97E-54B3-4061-9C97-5C997DAAA0DA}" srcOrd="1" destOrd="0" presId="urn:microsoft.com/office/officeart/2018/2/layout/IconVerticalSolidList"/>
    <dgm:cxn modelId="{8DDF805E-8A58-4915-A7AB-0BFA7B6C8634}" type="presParOf" srcId="{7F7EEB82-8645-4B5C-9EB4-CF7F5019685B}" destId="{557A57DB-08B7-4059-999E-BC5E1E55E237}" srcOrd="2" destOrd="0" presId="urn:microsoft.com/office/officeart/2018/2/layout/IconVerticalSolidList"/>
    <dgm:cxn modelId="{EE517341-CAA8-4356-9332-96D0ED941127}" type="presParOf" srcId="{7F7EEB82-8645-4B5C-9EB4-CF7F5019685B}" destId="{907E2DB3-FBCF-4479-83AA-22B40ABB8BB7}" srcOrd="3" destOrd="0" presId="urn:microsoft.com/office/officeart/2018/2/layout/IconVerticalSolidList"/>
    <dgm:cxn modelId="{ED6AA967-256E-4E1C-8CB2-8765126BEC1A}" type="presParOf" srcId="{8E78892A-B98E-4139-96FB-D2EF3F21EA01}" destId="{C5ADBA79-2E28-45F8-B783-D555D4D3A0A5}" srcOrd="3" destOrd="0" presId="urn:microsoft.com/office/officeart/2018/2/layout/IconVerticalSolidList"/>
    <dgm:cxn modelId="{DFAAF040-ABA8-43C5-B8A2-7588F3C1A09F}" type="presParOf" srcId="{8E78892A-B98E-4139-96FB-D2EF3F21EA01}" destId="{D7B84DAA-003D-4BAB-B5AA-4D0258668C2A}" srcOrd="4" destOrd="0" presId="urn:microsoft.com/office/officeart/2018/2/layout/IconVerticalSolidList"/>
    <dgm:cxn modelId="{05247644-FF44-4F43-B4C7-C4D964E86C67}" type="presParOf" srcId="{D7B84DAA-003D-4BAB-B5AA-4D0258668C2A}" destId="{A85934FA-5F63-40F0-8D22-A2FB17E4C443}" srcOrd="0" destOrd="0" presId="urn:microsoft.com/office/officeart/2018/2/layout/IconVerticalSolidList"/>
    <dgm:cxn modelId="{90BFFE47-742B-41EE-8BA1-35094FBC1FD7}" type="presParOf" srcId="{D7B84DAA-003D-4BAB-B5AA-4D0258668C2A}" destId="{DA190EA3-5B84-460D-B195-880C2571FDD4}" srcOrd="1" destOrd="0" presId="urn:microsoft.com/office/officeart/2018/2/layout/IconVerticalSolidList"/>
    <dgm:cxn modelId="{E8226AD7-9092-479C-AC4A-CEB757C9FED3}" type="presParOf" srcId="{D7B84DAA-003D-4BAB-B5AA-4D0258668C2A}" destId="{3EB7EE39-2582-432C-A485-B0444BB6CDC9}" srcOrd="2" destOrd="0" presId="urn:microsoft.com/office/officeart/2018/2/layout/IconVerticalSolidList"/>
    <dgm:cxn modelId="{909E9C16-8990-4966-8149-C3B4659A5A9A}" type="presParOf" srcId="{D7B84DAA-003D-4BAB-B5AA-4D0258668C2A}" destId="{92C0F3A1-009F-4833-99C8-2221CE46F57C}" srcOrd="3" destOrd="0" presId="urn:microsoft.com/office/officeart/2018/2/layout/IconVerticalSolidList"/>
    <dgm:cxn modelId="{0B4554CA-EE9A-4CB8-A200-844F380A6FC8}" type="presParOf" srcId="{8E78892A-B98E-4139-96FB-D2EF3F21EA01}" destId="{F1E36168-B54F-4626-B296-D55874963094}" srcOrd="5" destOrd="0" presId="urn:microsoft.com/office/officeart/2018/2/layout/IconVerticalSolidList"/>
    <dgm:cxn modelId="{A7342AA0-967E-B84F-892B-0030A273FED0}" type="presParOf" srcId="{8E78892A-B98E-4139-96FB-D2EF3F21EA01}" destId="{C98A9960-8631-224D-AA94-D5E2885AA9E6}" srcOrd="6" destOrd="0" presId="urn:microsoft.com/office/officeart/2018/2/layout/IconVerticalSolidList"/>
    <dgm:cxn modelId="{98F6507F-B675-194F-BE52-B99AC8311EC3}" type="presParOf" srcId="{C98A9960-8631-224D-AA94-D5E2885AA9E6}" destId="{F71E16BE-08CE-1D41-9C13-9335D5E532D2}" srcOrd="0" destOrd="0" presId="urn:microsoft.com/office/officeart/2018/2/layout/IconVerticalSolidList"/>
    <dgm:cxn modelId="{89FEBC83-8644-C342-839A-453A455C4807}" type="presParOf" srcId="{C98A9960-8631-224D-AA94-D5E2885AA9E6}" destId="{E5822294-321A-8C4E-8B04-36ACD035C355}" srcOrd="1" destOrd="0" presId="urn:microsoft.com/office/officeart/2018/2/layout/IconVerticalSolidList"/>
    <dgm:cxn modelId="{F9C3D77F-ACCE-C042-9DD5-14DCF8D1AD1E}" type="presParOf" srcId="{C98A9960-8631-224D-AA94-D5E2885AA9E6}" destId="{A8FE058F-E73C-0843-A2E9-55E5E192994E}" srcOrd="2" destOrd="0" presId="urn:microsoft.com/office/officeart/2018/2/layout/IconVerticalSolidList"/>
    <dgm:cxn modelId="{DF898EF5-1206-D447-94BD-3872C1D2A26C}" type="presParOf" srcId="{C98A9960-8631-224D-AA94-D5E2885AA9E6}" destId="{141D352E-447C-7847-B3A1-7B95B1339837}" srcOrd="3" destOrd="0" presId="urn:microsoft.com/office/officeart/2018/2/layout/IconVerticalSolidList"/>
    <dgm:cxn modelId="{DB0A9CA0-FDBD-D84F-8C17-B3125DEB0351}" type="presParOf" srcId="{8E78892A-B98E-4139-96FB-D2EF3F21EA01}" destId="{9F99E323-E32D-C14A-860F-99765AA55EE6}" srcOrd="7" destOrd="0" presId="urn:microsoft.com/office/officeart/2018/2/layout/IconVerticalSolidList"/>
    <dgm:cxn modelId="{081F3C25-9362-411D-B889-5B3E086B391C}" type="presParOf" srcId="{8E78892A-B98E-4139-96FB-D2EF3F21EA01}" destId="{008E4468-198E-4BE5-BB47-37ABE76A82EF}" srcOrd="8" destOrd="0" presId="urn:microsoft.com/office/officeart/2018/2/layout/IconVerticalSolidList"/>
    <dgm:cxn modelId="{A1774D61-8539-42BC-A0B6-01467FF861A1}" type="presParOf" srcId="{008E4468-198E-4BE5-BB47-37ABE76A82EF}" destId="{16E53F87-D977-4564-BE58-1E687CFF3D6F}" srcOrd="0" destOrd="0" presId="urn:microsoft.com/office/officeart/2018/2/layout/IconVerticalSolidList"/>
    <dgm:cxn modelId="{566430F8-449F-488D-93C7-07767DBFD34D}" type="presParOf" srcId="{008E4468-198E-4BE5-BB47-37ABE76A82EF}" destId="{0561A643-4902-4FBA-A11A-2AE2ACE0E84F}" srcOrd="1" destOrd="0" presId="urn:microsoft.com/office/officeart/2018/2/layout/IconVerticalSolidList"/>
    <dgm:cxn modelId="{0A879A2D-8CDD-486C-9BD4-3B7FBB8183D8}" type="presParOf" srcId="{008E4468-198E-4BE5-BB47-37ABE76A82EF}" destId="{0637B765-DE1B-47A6-8DCB-10A4E331C96A}" srcOrd="2" destOrd="0" presId="urn:microsoft.com/office/officeart/2018/2/layout/IconVerticalSolidList"/>
    <dgm:cxn modelId="{D36B36DC-C6A7-4DC2-9E9D-B8E6AC661DA6}" type="presParOf" srcId="{008E4468-198E-4BE5-BB47-37ABE76A82EF}" destId="{32C3E3D5-E9E0-4CC9-8082-F7D7EFC76CD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D384DC-2012-45C0-8E33-7556ABB93A45}">
      <dsp:nvSpPr>
        <dsp:cNvPr id="0" name=""/>
        <dsp:cNvSpPr/>
      </dsp:nvSpPr>
      <dsp:spPr>
        <a:xfrm>
          <a:off x="0" y="3426"/>
          <a:ext cx="4782608" cy="7299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B1015E-452A-4F6F-BF07-775721FFD0EF}">
      <dsp:nvSpPr>
        <dsp:cNvPr id="0" name=""/>
        <dsp:cNvSpPr/>
      </dsp:nvSpPr>
      <dsp:spPr>
        <a:xfrm>
          <a:off x="220795" y="167654"/>
          <a:ext cx="401445" cy="4014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444269-DA6E-4DB6-8665-2D85C00624ED}">
      <dsp:nvSpPr>
        <dsp:cNvPr id="0" name=""/>
        <dsp:cNvSpPr/>
      </dsp:nvSpPr>
      <dsp:spPr>
        <a:xfrm>
          <a:off x="843036" y="3426"/>
          <a:ext cx="3939571" cy="729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248" tIns="77248" rIns="77248" bIns="77248" numCol="1" spcCol="1270" anchor="ctr" anchorCtr="0">
          <a:noAutofit/>
        </a:bodyPr>
        <a:lstStyle/>
        <a:p>
          <a:pPr marL="0" lvl="0" indent="0" algn="l" defTabSz="711200">
            <a:lnSpc>
              <a:spcPct val="100000"/>
            </a:lnSpc>
            <a:spcBef>
              <a:spcPct val="0"/>
            </a:spcBef>
            <a:spcAft>
              <a:spcPct val="35000"/>
            </a:spcAft>
            <a:buNone/>
          </a:pPr>
          <a:r>
            <a:rPr lang="en-US" sz="1600" kern="1200" baseline="0" dirty="0"/>
            <a:t>Objectives (10 Minutes)</a:t>
          </a:r>
          <a:endParaRPr lang="en-US" sz="1600" kern="1200" dirty="0"/>
        </a:p>
      </dsp:txBody>
      <dsp:txXfrm>
        <a:off x="843036" y="3426"/>
        <a:ext cx="3939571" cy="729901"/>
      </dsp:txXfrm>
    </dsp:sp>
    <dsp:sp modelId="{1A0B21A2-83C0-435C-ABC6-6F9E033545C1}">
      <dsp:nvSpPr>
        <dsp:cNvPr id="0" name=""/>
        <dsp:cNvSpPr/>
      </dsp:nvSpPr>
      <dsp:spPr>
        <a:xfrm>
          <a:off x="0" y="915803"/>
          <a:ext cx="4782608" cy="7299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3FE97E-54B3-4061-9C97-5C997DAAA0DA}">
      <dsp:nvSpPr>
        <dsp:cNvPr id="0" name=""/>
        <dsp:cNvSpPr/>
      </dsp:nvSpPr>
      <dsp:spPr>
        <a:xfrm>
          <a:off x="220795" y="1080031"/>
          <a:ext cx="401445" cy="40144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7E2DB3-FBCF-4479-83AA-22B40ABB8BB7}">
      <dsp:nvSpPr>
        <dsp:cNvPr id="0" name=""/>
        <dsp:cNvSpPr/>
      </dsp:nvSpPr>
      <dsp:spPr>
        <a:xfrm>
          <a:off x="843036" y="915803"/>
          <a:ext cx="3939571" cy="729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248" tIns="77248" rIns="77248" bIns="77248" numCol="1" spcCol="1270" anchor="ctr" anchorCtr="0">
          <a:noAutofit/>
        </a:bodyPr>
        <a:lstStyle/>
        <a:p>
          <a:pPr marL="0" lvl="0" indent="0" algn="l" defTabSz="711200">
            <a:lnSpc>
              <a:spcPct val="100000"/>
            </a:lnSpc>
            <a:spcBef>
              <a:spcPct val="0"/>
            </a:spcBef>
            <a:spcAft>
              <a:spcPct val="35000"/>
            </a:spcAft>
            <a:buNone/>
          </a:pPr>
          <a:r>
            <a:rPr lang="en-US" sz="1600" kern="1200" baseline="0" dirty="0"/>
            <a:t>My Background (10 Minutes)</a:t>
          </a:r>
          <a:endParaRPr lang="en-US" sz="1600" kern="1200" dirty="0"/>
        </a:p>
      </dsp:txBody>
      <dsp:txXfrm>
        <a:off x="843036" y="915803"/>
        <a:ext cx="3939571" cy="729901"/>
      </dsp:txXfrm>
    </dsp:sp>
    <dsp:sp modelId="{A85934FA-5F63-40F0-8D22-A2FB17E4C443}">
      <dsp:nvSpPr>
        <dsp:cNvPr id="0" name=""/>
        <dsp:cNvSpPr/>
      </dsp:nvSpPr>
      <dsp:spPr>
        <a:xfrm>
          <a:off x="0" y="1828180"/>
          <a:ext cx="4782608" cy="7299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190EA3-5B84-460D-B195-880C2571FDD4}">
      <dsp:nvSpPr>
        <dsp:cNvPr id="0" name=""/>
        <dsp:cNvSpPr/>
      </dsp:nvSpPr>
      <dsp:spPr>
        <a:xfrm>
          <a:off x="220795" y="1992408"/>
          <a:ext cx="401445" cy="4014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C0F3A1-009F-4833-99C8-2221CE46F57C}">
      <dsp:nvSpPr>
        <dsp:cNvPr id="0" name=""/>
        <dsp:cNvSpPr/>
      </dsp:nvSpPr>
      <dsp:spPr>
        <a:xfrm>
          <a:off x="843036" y="1828180"/>
          <a:ext cx="3939571" cy="729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248" tIns="77248" rIns="77248" bIns="77248" numCol="1" spcCol="1270" anchor="ctr" anchorCtr="0">
          <a:noAutofit/>
        </a:bodyPr>
        <a:lstStyle/>
        <a:p>
          <a:pPr marL="0" lvl="0" indent="0" algn="l" defTabSz="711200">
            <a:lnSpc>
              <a:spcPct val="100000"/>
            </a:lnSpc>
            <a:spcBef>
              <a:spcPct val="0"/>
            </a:spcBef>
            <a:spcAft>
              <a:spcPct val="35000"/>
            </a:spcAft>
            <a:buNone/>
          </a:pPr>
          <a:r>
            <a:rPr lang="en-US" sz="1600" kern="1200" baseline="0" dirty="0"/>
            <a:t>Principles of GIS (30 Minutes)</a:t>
          </a:r>
          <a:endParaRPr lang="en-US" sz="1600" kern="1200" dirty="0"/>
        </a:p>
      </dsp:txBody>
      <dsp:txXfrm>
        <a:off x="843036" y="1828180"/>
        <a:ext cx="3939571" cy="729901"/>
      </dsp:txXfrm>
    </dsp:sp>
    <dsp:sp modelId="{F71E16BE-08CE-1D41-9C13-9335D5E532D2}">
      <dsp:nvSpPr>
        <dsp:cNvPr id="0" name=""/>
        <dsp:cNvSpPr/>
      </dsp:nvSpPr>
      <dsp:spPr>
        <a:xfrm>
          <a:off x="0" y="2740557"/>
          <a:ext cx="4782608" cy="7299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822294-321A-8C4E-8B04-36ACD035C355}">
      <dsp:nvSpPr>
        <dsp:cNvPr id="0" name=""/>
        <dsp:cNvSpPr/>
      </dsp:nvSpPr>
      <dsp:spPr>
        <a:xfrm>
          <a:off x="220795" y="2904784"/>
          <a:ext cx="401445" cy="40144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1D352E-447C-7847-B3A1-7B95B1339837}">
      <dsp:nvSpPr>
        <dsp:cNvPr id="0" name=""/>
        <dsp:cNvSpPr/>
      </dsp:nvSpPr>
      <dsp:spPr>
        <a:xfrm>
          <a:off x="843036" y="2740557"/>
          <a:ext cx="3939571" cy="729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248" tIns="77248" rIns="77248" bIns="77248" numCol="1" spcCol="1270" anchor="ctr" anchorCtr="0">
          <a:noAutofit/>
        </a:bodyPr>
        <a:lstStyle/>
        <a:p>
          <a:pPr marL="0" lvl="0" indent="0" algn="l" defTabSz="711200">
            <a:lnSpc>
              <a:spcPct val="100000"/>
            </a:lnSpc>
            <a:spcBef>
              <a:spcPct val="0"/>
            </a:spcBef>
            <a:spcAft>
              <a:spcPct val="35000"/>
            </a:spcAft>
            <a:buNone/>
          </a:pPr>
          <a:r>
            <a:rPr lang="en-US" sz="1600" kern="1200" dirty="0"/>
            <a:t>Break + Q&amp;A (20 Minutes)</a:t>
          </a:r>
        </a:p>
      </dsp:txBody>
      <dsp:txXfrm>
        <a:off x="843036" y="2740557"/>
        <a:ext cx="3939571" cy="729901"/>
      </dsp:txXfrm>
    </dsp:sp>
    <dsp:sp modelId="{16E53F87-D977-4564-BE58-1E687CFF3D6F}">
      <dsp:nvSpPr>
        <dsp:cNvPr id="0" name=""/>
        <dsp:cNvSpPr/>
      </dsp:nvSpPr>
      <dsp:spPr>
        <a:xfrm>
          <a:off x="0" y="3652933"/>
          <a:ext cx="4782608" cy="729901"/>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61A643-4902-4FBA-A11A-2AE2ACE0E84F}">
      <dsp:nvSpPr>
        <dsp:cNvPr id="0" name=""/>
        <dsp:cNvSpPr/>
      </dsp:nvSpPr>
      <dsp:spPr>
        <a:xfrm>
          <a:off x="220795" y="3817161"/>
          <a:ext cx="401445" cy="4014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C3E3D5-E9E0-4CC9-8082-F7D7EFC76CD7}">
      <dsp:nvSpPr>
        <dsp:cNvPr id="0" name=""/>
        <dsp:cNvSpPr/>
      </dsp:nvSpPr>
      <dsp:spPr>
        <a:xfrm>
          <a:off x="843036" y="3652933"/>
          <a:ext cx="3939571" cy="729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248" tIns="77248" rIns="77248" bIns="77248" numCol="1" spcCol="1270" anchor="ctr" anchorCtr="0">
          <a:noAutofit/>
        </a:bodyPr>
        <a:lstStyle/>
        <a:p>
          <a:pPr marL="0" lvl="0" indent="0" algn="l" defTabSz="711200">
            <a:lnSpc>
              <a:spcPct val="100000"/>
            </a:lnSpc>
            <a:spcBef>
              <a:spcPct val="0"/>
            </a:spcBef>
            <a:spcAft>
              <a:spcPct val="35000"/>
            </a:spcAft>
            <a:buNone/>
          </a:pPr>
          <a:r>
            <a:rPr lang="en-US" sz="1600" kern="1200" baseline="0" dirty="0"/>
            <a:t>Whirlwind Intro to QGIS </a:t>
          </a:r>
        </a:p>
        <a:p>
          <a:pPr marL="0" lvl="0" indent="0" algn="l" defTabSz="711200">
            <a:lnSpc>
              <a:spcPct val="100000"/>
            </a:lnSpc>
            <a:spcBef>
              <a:spcPct val="0"/>
            </a:spcBef>
            <a:spcAft>
              <a:spcPct val="35000"/>
            </a:spcAft>
            <a:buNone/>
          </a:pPr>
          <a:r>
            <a:rPr lang="en-US" sz="1600" kern="1200" baseline="0" dirty="0"/>
            <a:t>(30 Minutes)</a:t>
          </a:r>
          <a:endParaRPr lang="en-US" sz="1600" kern="1200" dirty="0"/>
        </a:p>
      </dsp:txBody>
      <dsp:txXfrm>
        <a:off x="843036" y="3652933"/>
        <a:ext cx="3939571" cy="7299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10/26/21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88303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0</a:t>
            </a:fld>
            <a:endParaRPr lang="en-US"/>
          </a:p>
        </p:txBody>
      </p:sp>
    </p:spTree>
    <p:extLst>
      <p:ext uri="{BB962C8B-B14F-4D97-AF65-F5344CB8AC3E}">
        <p14:creationId xmlns:p14="http://schemas.microsoft.com/office/powerpoint/2010/main" val="71729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13</a:t>
            </a:fld>
            <a:endParaRPr lang="en-US"/>
          </a:p>
        </p:txBody>
      </p:sp>
    </p:spTree>
    <p:extLst>
      <p:ext uri="{BB962C8B-B14F-4D97-AF65-F5344CB8AC3E}">
        <p14:creationId xmlns:p14="http://schemas.microsoft.com/office/powerpoint/2010/main" val="338180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latin typeface="Candara" panose="020E0502030303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latin typeface="Candara" panose="020E0502030303020204" pitchFamily="34" charset="0"/>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latin typeface="Candara" panose="020E0502030303020204" pitchFamily="34" charset="0"/>
              </a:defRPr>
            </a:lvl1pPr>
          </a:lstStyle>
          <a:p>
            <a:fld id="{87645D96-3108-B545-9B42-23C24617A283}" type="datetime1">
              <a:rPr lang="en-US" smtClean="0"/>
              <a:t>10/26/21</a:t>
            </a:fld>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ooter Placeholder 4">
            <a:extLst>
              <a:ext uri="{FF2B5EF4-FFF2-40B4-BE49-F238E27FC236}">
                <a16:creationId xmlns:a16="http://schemas.microsoft.com/office/drawing/2014/main" id="{C081E0C3-1731-D345-8129-B58754451913}"/>
              </a:ext>
            </a:extLst>
          </p:cNvPr>
          <p:cNvSpPr txBox="1">
            <a:spLocks/>
          </p:cNvSpPr>
          <p:nvPr userDrawn="1"/>
        </p:nvSpPr>
        <p:spPr>
          <a:xfrm rot="16200000">
            <a:off x="9959340" y="4198937"/>
            <a:ext cx="3581400" cy="365125"/>
          </a:xfrm>
          <a:prstGeom prst="rect">
            <a:avLst/>
          </a:prstGeom>
        </p:spPr>
        <p:txBody>
          <a:bodyPr/>
          <a:lstStyle>
            <a:defPPr>
              <a:defRPr lang="en-US"/>
            </a:defPPr>
            <a:lvl1pPr marL="0" algn="l" defTabSz="457200" rtl="0" eaLnBrk="1" latinLnBrk="0" hangingPunct="1">
              <a:defRPr sz="1100" kern="1200">
                <a:solidFill>
                  <a:schemeClr val="bg1"/>
                </a:solidFill>
                <a:latin typeface="Candara" panose="020E05020303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Candara" panose="020E0502030303020204" pitchFamily="34" charset="0"/>
                <a:ea typeface="+mn-ea"/>
                <a:cs typeface="+mn-cs"/>
              </a:rPr>
              <a:t>VMSG GIS for Geoscientists- Session 1 - GIS Fundamentals  Presented by N.D. Barber (Cambridge) ndb38@cam.ac.uk</a:t>
            </a:r>
          </a:p>
        </p:txBody>
      </p:sp>
    </p:spTree>
    <p:extLst>
      <p:ext uri="{BB962C8B-B14F-4D97-AF65-F5344CB8AC3E}">
        <p14:creationId xmlns:p14="http://schemas.microsoft.com/office/powerpoint/2010/main" val="50051395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C19497-7443-3649-BD98-86E7AA467390}" type="datetime1">
              <a:rPr lang="en-US" smtClean="0"/>
              <a:t>10/26/21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8" name="Footer Placeholder 4">
            <a:extLst>
              <a:ext uri="{FF2B5EF4-FFF2-40B4-BE49-F238E27FC236}">
                <a16:creationId xmlns:a16="http://schemas.microsoft.com/office/drawing/2014/main" id="{D9D860CD-5EE8-C746-A2B4-022EC9CF82DF}"/>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5140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C12939-C404-CD42-9389-BDB8482DAA01}" type="datetime1">
              <a:rPr lang="en-US" smtClean="0"/>
              <a:t>10/26/21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8" name="Footer Placeholder 4">
            <a:extLst>
              <a:ext uri="{FF2B5EF4-FFF2-40B4-BE49-F238E27FC236}">
                <a16:creationId xmlns:a16="http://schemas.microsoft.com/office/drawing/2014/main" id="{9A7BA60C-CAE8-4D47-A293-E775DF9187F5}"/>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862897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058645-6F24-9C43-8FC3-443F02031404}" type="datetime1">
              <a:rPr lang="en-US" smtClean="0"/>
              <a:t>10/26/21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8" name="Footer Placeholder 4">
            <a:extLst>
              <a:ext uri="{FF2B5EF4-FFF2-40B4-BE49-F238E27FC236}">
                <a16:creationId xmlns:a16="http://schemas.microsoft.com/office/drawing/2014/main" id="{FC728FF1-E7E8-F348-9DF4-0E31522E02B1}"/>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48827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atin typeface="Candara" panose="020E0502030303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latin typeface="Candara" panose="020E05020303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3754D5-8BE9-294A-B481-283E1E39E0CC}" type="datetime1">
              <a:rPr lang="en-US" smtClean="0"/>
              <a:t>10/26/21</a:t>
            </a:fld>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Footer Placeholder 4">
            <a:extLst>
              <a:ext uri="{FF2B5EF4-FFF2-40B4-BE49-F238E27FC236}">
                <a16:creationId xmlns:a16="http://schemas.microsoft.com/office/drawing/2014/main" id="{CB58116F-31CC-8B4A-B160-7C8508711AD5}"/>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705858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atin typeface="Candara" panose="020E0502030303020204" pitchFamily="34" charset="0"/>
              </a:defRPr>
            </a:lvl1pPr>
          </a:lstStyle>
          <a:p>
            <a:fld id="{CA2FF639-FC09-5F4A-B23C-8B1FDDDDEFBF}" type="datetime1">
              <a:rPr lang="en-US" smtClean="0"/>
              <a:t>10/26/21</a:t>
            </a:fld>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
        <p:nvSpPr>
          <p:cNvPr id="9" name="Footer Placeholder 4">
            <a:extLst>
              <a:ext uri="{FF2B5EF4-FFF2-40B4-BE49-F238E27FC236}">
                <a16:creationId xmlns:a16="http://schemas.microsoft.com/office/drawing/2014/main" id="{F98B3597-D16B-ED42-BE38-A7CB26D06723}"/>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760718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latin typeface="Candara" panose="020E0502030303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Candara" panose="020E0502030303020204" pitchFamily="34"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atin typeface="Candara" panose="020E0502030303020204" pitchFamily="34" charset="0"/>
              </a:defRPr>
            </a:lvl1pPr>
            <a:lvl2pPr>
              <a:defRPr sz="1600">
                <a:latin typeface="Candara" panose="020E0502030303020204" pitchFamily="34" charset="0"/>
              </a:defRPr>
            </a:lvl2pPr>
            <a:lvl3pPr>
              <a:defRPr sz="14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latin typeface="Candara" panose="020E0502030303020204" pitchFamily="34" charset="0"/>
              </a:defRPr>
            </a:lvl1pPr>
          </a:lstStyle>
          <a:p>
            <a:fld id="{FC355047-41C0-8641-9CD9-E597560F38B5}" type="datetime1">
              <a:rPr lang="en-US" smtClean="0"/>
              <a:t>10/26/21</a:t>
            </a:fld>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
        <p:nvSpPr>
          <p:cNvPr id="12" name="Footer Placeholder 4">
            <a:extLst>
              <a:ext uri="{FF2B5EF4-FFF2-40B4-BE49-F238E27FC236}">
                <a16:creationId xmlns:a16="http://schemas.microsoft.com/office/drawing/2014/main" id="{E355F4AE-2102-B049-BF66-5990224E9980}"/>
              </a:ext>
            </a:extLst>
          </p:cNvPr>
          <p:cNvSpPr>
            <a:spLocks noGrp="1"/>
          </p:cNvSpPr>
          <p:nvPr>
            <p:ph type="ftr" sz="quarter" idx="1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22705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Candara" panose="020E0502030303020204" pitchFamily="34"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latin typeface="Candara" panose="020E0502030303020204" pitchFamily="34" charset="0"/>
              </a:defRPr>
            </a:lvl1pPr>
          </a:lstStyle>
          <a:p>
            <a:fld id="{36C54D54-7A92-A645-BFCE-8BE6B8068A7A}" type="datetime1">
              <a:rPr lang="en-US" smtClean="0"/>
              <a:t>10/26/21</a:t>
            </a:fld>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
        <p:nvSpPr>
          <p:cNvPr id="8" name="Footer Placeholder 4">
            <a:extLst>
              <a:ext uri="{FF2B5EF4-FFF2-40B4-BE49-F238E27FC236}">
                <a16:creationId xmlns:a16="http://schemas.microsoft.com/office/drawing/2014/main" id="{9BCEC403-26E1-EE48-861D-F3778E0EA871}"/>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686757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Candara" panose="020E0502030303020204" pitchFamily="34" charset="0"/>
              </a:defRPr>
            </a:lvl1pPr>
          </a:lstStyle>
          <a:p>
            <a:fld id="{B6F76746-A03E-1446-B7CF-798FC3EE1D94}" type="datetime1">
              <a:rPr lang="en-US" smtClean="0"/>
              <a:t>10/26/21</a:t>
            </a:fld>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
        <p:nvSpPr>
          <p:cNvPr id="6" name="Footer Placeholder 4">
            <a:extLst>
              <a:ext uri="{FF2B5EF4-FFF2-40B4-BE49-F238E27FC236}">
                <a16:creationId xmlns:a16="http://schemas.microsoft.com/office/drawing/2014/main" id="{5354ABBF-A5B6-9B41-B50D-C8D942C8375B}"/>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31520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atin typeface="Candara" panose="020E0502030303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atin typeface="Candara" panose="020E0502030303020204" pitchFamily="34" charset="0"/>
              </a:defRPr>
            </a:lvl1pPr>
            <a:lvl2pPr>
              <a:defRPr sz="1800">
                <a:latin typeface="Candara" panose="020E0502030303020204" pitchFamily="34" charset="0"/>
              </a:defRPr>
            </a:lvl2pPr>
            <a:lvl3pPr>
              <a:defRPr sz="1600">
                <a:latin typeface="Candara" panose="020E0502030303020204" pitchFamily="34" charset="0"/>
              </a:defRPr>
            </a:lvl3pPr>
            <a:lvl4pPr>
              <a:defRPr sz="1400">
                <a:latin typeface="Candara" panose="020E0502030303020204" pitchFamily="34" charset="0"/>
              </a:defRPr>
            </a:lvl4pPr>
            <a:lvl5pPr>
              <a:defRPr sz="1400">
                <a:latin typeface="Candara" panose="020E0502030303020204" pitchFamily="34" charset="0"/>
              </a:defRPr>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atin typeface="Candara" panose="020E0502030303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Candara" panose="020E0502030303020204" pitchFamily="34" charset="0"/>
              </a:defRPr>
            </a:lvl1pPr>
          </a:lstStyle>
          <a:p>
            <a:fld id="{4152640C-FBCD-2845-990D-FAE60167BFE2}" type="datetime1">
              <a:rPr lang="en-US" smtClean="0"/>
              <a:t>10/26/21</a:t>
            </a:fld>
            <a:endParaRPr lang="en-US" dirty="0"/>
          </a:p>
        </p:txBody>
      </p:sp>
      <p:sp>
        <p:nvSpPr>
          <p:cNvPr id="7" name="Slide Number Placeholder 6"/>
          <p:cNvSpPr>
            <a:spLocks noGrp="1"/>
          </p:cNvSpPr>
          <p:nvPr>
            <p:ph type="sldNum" sz="quarter" idx="12"/>
          </p:nvPr>
        </p:nvSpPr>
        <p:spPr/>
        <p:txBody>
          <a:bodyPr/>
          <a:lstStyle>
            <a:lvl1pPr>
              <a:defRPr>
                <a:latin typeface="Candara" panose="020E0502030303020204" pitchFamily="34" charset="0"/>
              </a:defRPr>
            </a:lvl1pPr>
          </a:lstStyle>
          <a:p>
            <a:fld id="{4FAB73BC-B049-4115-A692-8D63A059BFB8}" type="slidenum">
              <a:rPr lang="en-US" smtClean="0"/>
              <a:pPr/>
              <a:t>‹#›</a:t>
            </a:fld>
            <a:endParaRPr lang="en-US" dirty="0"/>
          </a:p>
        </p:txBody>
      </p:sp>
      <p:sp>
        <p:nvSpPr>
          <p:cNvPr id="9" name="Footer Placeholder 4">
            <a:extLst>
              <a:ext uri="{FF2B5EF4-FFF2-40B4-BE49-F238E27FC236}">
                <a16:creationId xmlns:a16="http://schemas.microsoft.com/office/drawing/2014/main" id="{2FD3CE3F-13B5-A048-819A-DC65251B4D14}"/>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1435309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latin typeface="Candara" panose="020E0502030303020204" pitchFamily="34" charset="0"/>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latin typeface="Candara" panose="020E0502030303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latin typeface="Candara" panose="020E0502030303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Candara" panose="020E0502030303020204" pitchFamily="34" charset="0"/>
              </a:defRPr>
            </a:lvl1pPr>
          </a:lstStyle>
          <a:p>
            <a:fld id="{57BE5EE7-EBBE-D047-A622-014412DFBC0F}" type="datetime1">
              <a:rPr lang="en-US" smtClean="0"/>
              <a:t>10/26/21</a:t>
            </a:fld>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
        <p:nvSpPr>
          <p:cNvPr id="10" name="Footer Placeholder 4">
            <a:extLst>
              <a:ext uri="{FF2B5EF4-FFF2-40B4-BE49-F238E27FC236}">
                <a16:creationId xmlns:a16="http://schemas.microsoft.com/office/drawing/2014/main" id="{74F1227E-3254-624F-8A56-963167963BBE}"/>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0665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latin typeface="Candara" panose="020E0502030303020204" pitchFamily="34" charset="0"/>
              </a:defRPr>
            </a:lvl1pPr>
          </a:lstStyle>
          <a:p>
            <a:fld id="{70D1B046-536E-594E-9C7D-0944F6913C4A}" type="datetime1">
              <a:rPr lang="en-US" smtClean="0"/>
              <a:t>10/26/21</a:t>
            </a:fld>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latin typeface="Candara" panose="020E0502030303020204" pitchFamily="34" charset="0"/>
              </a:defRPr>
            </a:lvl1pPr>
          </a:lstStyle>
          <a:p>
            <a:fld id="{4FAB73BC-B049-4115-A692-8D63A059BFB8}" type="slidenum">
              <a:rPr lang="en-US" smtClean="0"/>
              <a:pPr/>
              <a:t>‹#›</a:t>
            </a:fld>
            <a:endParaRPr lang="en-US" dirty="0"/>
          </a:p>
        </p:txBody>
      </p:sp>
      <p:sp>
        <p:nvSpPr>
          <p:cNvPr id="9" name="Footer Placeholder 4">
            <a:extLst>
              <a:ext uri="{FF2B5EF4-FFF2-40B4-BE49-F238E27FC236}">
                <a16:creationId xmlns:a16="http://schemas.microsoft.com/office/drawing/2014/main" id="{BC84F250-124D-F240-BA98-7CC4462CF4D1}"/>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943519665"/>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p:txStyles>
    <p:title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Candara" panose="020E0502030303020204" pitchFamily="34"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Candara" panose="020E0502030303020204" pitchFamily="34"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db38@cam.ac.uk" TargetMode="External"/><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hyperlink" Target="https://github.com/ndb38" TargetMode="External"/><Relationship Id="rId4" Type="http://schemas.openxmlformats.org/officeDocument/2006/relationships/hyperlink" Target="http://www.volcannick.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jpg"/><Relationship Id="rId2" Type="http://schemas.openxmlformats.org/officeDocument/2006/relationships/image" Target="../media/image3.jpeg"/><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2.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forms.gle/JMy7qB3E6Qcfvhjm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ndb38/gis-for-geoscientist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forms.gle/JMy7qB3E6Qcfvhjm9"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0CDF5D3-7220-42A0-9D37-ECF3BF28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5105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64BC717F-58B3-4A4E-BC3B-1B11323AD5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944182" y="4943476"/>
            <a:ext cx="10485818" cy="1076324"/>
          </a:xfrm>
        </p:spPr>
        <p:txBody>
          <a:bodyPr>
            <a:noAutofit/>
          </a:bodyPr>
          <a:lstStyle/>
          <a:p>
            <a:r>
              <a:rPr lang="en-US" sz="4800" dirty="0">
                <a:solidFill>
                  <a:srgbClr val="FFFFFF"/>
                </a:solidFill>
              </a:rPr>
              <a:t>GIS for Geoscientists Session 1</a:t>
            </a:r>
          </a:p>
        </p:txBody>
      </p:sp>
      <p:sp>
        <p:nvSpPr>
          <p:cNvPr id="3" name="Content Placeholder 2"/>
          <p:cNvSpPr>
            <a:spLocks noGrp="1"/>
          </p:cNvSpPr>
          <p:nvPr>
            <p:ph type="subTitle" idx="1"/>
          </p:nvPr>
        </p:nvSpPr>
        <p:spPr>
          <a:xfrm>
            <a:off x="944182" y="6229349"/>
            <a:ext cx="9747821" cy="536576"/>
          </a:xfrm>
        </p:spPr>
        <p:txBody>
          <a:bodyPr>
            <a:normAutofit fontScale="92500" lnSpcReduction="20000"/>
          </a:bodyPr>
          <a:lstStyle/>
          <a:p>
            <a:pPr>
              <a:lnSpc>
                <a:spcPct val="100000"/>
              </a:lnSpc>
            </a:pPr>
            <a:r>
              <a:rPr lang="en-US" sz="1600" dirty="0">
                <a:solidFill>
                  <a:srgbClr val="BFBFBF"/>
                </a:solidFill>
              </a:rPr>
              <a:t>Presented by Nicholas Barber, 3</a:t>
            </a:r>
            <a:r>
              <a:rPr lang="en-US" sz="1600" baseline="30000" dirty="0">
                <a:solidFill>
                  <a:srgbClr val="BFBFBF"/>
                </a:solidFill>
              </a:rPr>
              <a:t>rd</a:t>
            </a:r>
            <a:r>
              <a:rPr lang="en-US" sz="1600" dirty="0">
                <a:solidFill>
                  <a:srgbClr val="BFBFBF"/>
                </a:solidFill>
              </a:rPr>
              <a:t> Year PhD Student at the University of Cambridge, U.K.</a:t>
            </a:r>
          </a:p>
          <a:p>
            <a:pPr>
              <a:lnSpc>
                <a:spcPct val="100000"/>
              </a:lnSpc>
              <a:spcBef>
                <a:spcPts val="200"/>
              </a:spcBef>
            </a:pPr>
            <a:r>
              <a:rPr lang="en-US" sz="1600" dirty="0">
                <a:solidFill>
                  <a:srgbClr val="BFBFBF"/>
                </a:solidFill>
                <a:hlinkClick r:id="rId3"/>
              </a:rPr>
              <a:t>ndb38@cam.ac.uk</a:t>
            </a:r>
            <a:r>
              <a:rPr lang="en-US" sz="1600" dirty="0">
                <a:solidFill>
                  <a:srgbClr val="BFBFBF"/>
                </a:solidFill>
              </a:rPr>
              <a:t> | </a:t>
            </a:r>
            <a:r>
              <a:rPr lang="en-US" sz="1600" dirty="0">
                <a:solidFill>
                  <a:srgbClr val="BFBFBF"/>
                </a:solidFill>
                <a:hlinkClick r:id="rId4"/>
              </a:rPr>
              <a:t>www.volcannick.com</a:t>
            </a:r>
            <a:r>
              <a:rPr lang="en-US" sz="1600" dirty="0">
                <a:solidFill>
                  <a:srgbClr val="BFBFBF"/>
                </a:solidFill>
              </a:rPr>
              <a:t> | </a:t>
            </a:r>
            <a:r>
              <a:rPr lang="en-US" sz="1600" dirty="0">
                <a:solidFill>
                  <a:srgbClr val="BFBFBF"/>
                </a:solidFill>
                <a:hlinkClick r:id="rId5"/>
              </a:rPr>
              <a:t>https://github.com/ndb38</a:t>
            </a:r>
            <a:r>
              <a:rPr lang="en-US" sz="1600" dirty="0">
                <a:solidFill>
                  <a:srgbClr val="BFBFBF"/>
                </a:solidFill>
              </a:rPr>
              <a:t> | Twitter @</a:t>
            </a:r>
            <a:r>
              <a:rPr lang="en-US" sz="1600" dirty="0" err="1">
                <a:solidFill>
                  <a:srgbClr val="BFBFBF"/>
                </a:solidFill>
              </a:rPr>
              <a:t>volcannick</a:t>
            </a:r>
            <a:r>
              <a:rPr lang="en-US" sz="1600" dirty="0">
                <a:solidFill>
                  <a:srgbClr val="BFBFBF"/>
                </a:solidFill>
              </a:rPr>
              <a:t> </a:t>
            </a:r>
            <a:endParaRPr sz="1600" dirty="0">
              <a:solidFill>
                <a:srgbClr val="BFBFBF"/>
              </a:solidFill>
            </a:endParaRPr>
          </a:p>
        </p:txBody>
      </p:sp>
      <p:sp>
        <p:nvSpPr>
          <p:cNvPr id="15" name="Rectangle 14">
            <a:extLst>
              <a:ext uri="{FF2B5EF4-FFF2-40B4-BE49-F238E27FC236}">
                <a16:creationId xmlns:a16="http://schemas.microsoft.com/office/drawing/2014/main" id="{1EE75710-64C5-4CA8-8A7C-82EE4125C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5050B1-74E1-4A81-923D-0F5971A3B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F0B4D3C-A3F6-9849-945D-3140E5E1C1BE}"/>
              </a:ext>
            </a:extLst>
          </p:cNvPr>
          <p:cNvPicPr>
            <a:picLocks noChangeAspect="1"/>
          </p:cNvPicPr>
          <p:nvPr/>
        </p:nvPicPr>
        <p:blipFill>
          <a:blip r:embed="rId6"/>
          <a:stretch>
            <a:fillRect/>
          </a:stretch>
        </p:blipFill>
        <p:spPr>
          <a:xfrm>
            <a:off x="439128" y="-18288"/>
            <a:ext cx="10872000" cy="5202046"/>
          </a:xfrm>
          <a:prstGeom prst="rect">
            <a:avLst/>
          </a:prstGeom>
        </p:spPr>
      </p:pic>
      <p:sp>
        <p:nvSpPr>
          <p:cNvPr id="9" name="Content Placeholder 2">
            <a:extLst>
              <a:ext uri="{FF2B5EF4-FFF2-40B4-BE49-F238E27FC236}">
                <a16:creationId xmlns:a16="http://schemas.microsoft.com/office/drawing/2014/main" id="{667F5D5F-CA13-3F43-AF2E-1DF071E90ECF}"/>
              </a:ext>
            </a:extLst>
          </p:cNvPr>
          <p:cNvSpPr txBox="1">
            <a:spLocks/>
          </p:cNvSpPr>
          <p:nvPr/>
        </p:nvSpPr>
        <p:spPr>
          <a:xfrm>
            <a:off x="475272" y="4779278"/>
            <a:ext cx="9747821" cy="536576"/>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Candara" panose="020E0502030303020204" pitchFamily="34" charset="0"/>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Candara" panose="020E0502030303020204" pitchFamily="34" charset="0"/>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Candara" panose="020E0502030303020204" pitchFamily="34" charset="0"/>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Candara" panose="020E0502030303020204" pitchFamily="34" charset="0"/>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Candara" panose="020E0502030303020204" pitchFamily="34" charset="0"/>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a:lnSpc>
                <a:spcPct val="100000"/>
              </a:lnSpc>
            </a:pPr>
            <a:r>
              <a:rPr lang="en-US" sz="1600" dirty="0">
                <a:solidFill>
                  <a:srgbClr val="BFBFBF"/>
                </a:solidFill>
              </a:rPr>
              <a:t>Image Credit: Patrick Kennelly, Montana Bureau of Mines and Geology</a:t>
            </a:r>
          </a:p>
        </p:txBody>
      </p:sp>
      <p:pic>
        <p:nvPicPr>
          <p:cNvPr id="10" name="Picture 9" descr="Logo&#10;&#10;Description automatically generated">
            <a:extLst>
              <a:ext uri="{FF2B5EF4-FFF2-40B4-BE49-F238E27FC236}">
                <a16:creationId xmlns:a16="http://schemas.microsoft.com/office/drawing/2014/main" id="{849307AF-C453-2644-8F38-D004F7E13E5C}"/>
              </a:ext>
            </a:extLst>
          </p:cNvPr>
          <p:cNvPicPr>
            <a:picLocks noChangeAspect="1"/>
          </p:cNvPicPr>
          <p:nvPr/>
        </p:nvPicPr>
        <p:blipFill>
          <a:blip r:embed="rId7"/>
          <a:stretch>
            <a:fillRect/>
          </a:stretch>
        </p:blipFill>
        <p:spPr>
          <a:xfrm>
            <a:off x="9173337" y="5981700"/>
            <a:ext cx="2857500" cy="800100"/>
          </a:xfrm>
          <a:prstGeom prst="rect">
            <a:avLst/>
          </a:prstGeom>
        </p:spPr>
      </p:pic>
    </p:spTree>
    <p:extLst>
      <p:ext uri="{BB962C8B-B14F-4D97-AF65-F5344CB8AC3E}">
        <p14:creationId xmlns:p14="http://schemas.microsoft.com/office/powerpoint/2010/main" val="94375220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7FB2C-E167-824B-B617-D757504D1274}"/>
              </a:ext>
            </a:extLst>
          </p:cNvPr>
          <p:cNvSpPr>
            <a:spLocks noGrp="1"/>
          </p:cNvSpPr>
          <p:nvPr>
            <p:ph type="title"/>
          </p:nvPr>
        </p:nvSpPr>
        <p:spPr/>
        <p:txBody>
          <a:bodyPr/>
          <a:lstStyle/>
          <a:p>
            <a:r>
              <a:rPr lang="en-US" dirty="0"/>
              <a:t>Questions you may have going into this course:</a:t>
            </a:r>
          </a:p>
        </p:txBody>
      </p:sp>
      <p:sp>
        <p:nvSpPr>
          <p:cNvPr id="3" name="Content Placeholder 2">
            <a:extLst>
              <a:ext uri="{FF2B5EF4-FFF2-40B4-BE49-F238E27FC236}">
                <a16:creationId xmlns:a16="http://schemas.microsoft.com/office/drawing/2014/main" id="{8912937D-FDEB-E14F-8365-3D4E80A699BD}"/>
              </a:ext>
            </a:extLst>
          </p:cNvPr>
          <p:cNvSpPr>
            <a:spLocks noGrp="1"/>
          </p:cNvSpPr>
          <p:nvPr>
            <p:ph idx="1"/>
          </p:nvPr>
        </p:nvSpPr>
        <p:spPr>
          <a:xfrm>
            <a:off x="1261872" y="1950561"/>
            <a:ext cx="8595360" cy="1905000"/>
          </a:xfrm>
        </p:spPr>
        <p:txBody>
          <a:bodyPr>
            <a:normAutofit fontScale="92500" lnSpcReduction="10000"/>
          </a:bodyPr>
          <a:lstStyle/>
          <a:p>
            <a:r>
              <a:rPr lang="en-US" sz="2400" dirty="0"/>
              <a:t>What is GIS?</a:t>
            </a:r>
          </a:p>
          <a:p>
            <a:r>
              <a:rPr lang="en-US" sz="2400" dirty="0"/>
              <a:t>What can it do for me and my studies? My future career?</a:t>
            </a:r>
          </a:p>
          <a:p>
            <a:r>
              <a:rPr lang="en-US" sz="2400" dirty="0"/>
              <a:t>What’s the best GIS software?</a:t>
            </a:r>
          </a:p>
          <a:p>
            <a:r>
              <a:rPr lang="en-US" sz="2400" dirty="0"/>
              <a:t>How do I learn the ins and outs?</a:t>
            </a:r>
          </a:p>
          <a:p>
            <a:endParaRPr lang="en-US" dirty="0"/>
          </a:p>
        </p:txBody>
      </p:sp>
      <p:sp>
        <p:nvSpPr>
          <p:cNvPr id="4" name="Date Placeholder 3">
            <a:extLst>
              <a:ext uri="{FF2B5EF4-FFF2-40B4-BE49-F238E27FC236}">
                <a16:creationId xmlns:a16="http://schemas.microsoft.com/office/drawing/2014/main" id="{B287D139-9980-3F4E-903E-DDE85D409BD6}"/>
              </a:ext>
            </a:extLst>
          </p:cNvPr>
          <p:cNvSpPr>
            <a:spLocks noGrp="1"/>
          </p:cNvSpPr>
          <p:nvPr>
            <p:ph type="dt" sz="half" idx="10"/>
          </p:nvPr>
        </p:nvSpPr>
        <p:spPr/>
        <p:txBody>
          <a:bodyPr/>
          <a:lstStyle/>
          <a:p>
            <a:fld id="{0C058645-6F24-9C43-8FC3-443F02031404}" type="datetime1">
              <a:rPr lang="en-US" smtClean="0"/>
              <a:t>10/26/21</a:t>
            </a:fld>
            <a:endParaRPr lang="en-US" dirty="0"/>
          </a:p>
        </p:txBody>
      </p:sp>
      <p:sp>
        <p:nvSpPr>
          <p:cNvPr id="6" name="Slide Number Placeholder 5">
            <a:extLst>
              <a:ext uri="{FF2B5EF4-FFF2-40B4-BE49-F238E27FC236}">
                <a16:creationId xmlns:a16="http://schemas.microsoft.com/office/drawing/2014/main" id="{DE2CA7DE-19DE-7342-A70F-1835C870D540}"/>
              </a:ext>
            </a:extLst>
          </p:cNvPr>
          <p:cNvSpPr>
            <a:spLocks noGrp="1"/>
          </p:cNvSpPr>
          <p:nvPr>
            <p:ph type="sldNum" sz="quarter" idx="12"/>
          </p:nvPr>
        </p:nvSpPr>
        <p:spPr/>
        <p:txBody>
          <a:bodyPr>
            <a:normAutofit lnSpcReduction="10000"/>
          </a:bodyPr>
          <a:lstStyle/>
          <a:p>
            <a:fld id="{4FAB73BC-B049-4115-A692-8D63A059BFB8}" type="slidenum">
              <a:rPr lang="en-US" smtClean="0"/>
              <a:t>9</a:t>
            </a:fld>
            <a:endParaRPr lang="en-US" dirty="0"/>
          </a:p>
        </p:txBody>
      </p:sp>
      <p:sp>
        <p:nvSpPr>
          <p:cNvPr id="7" name="Content Placeholder 2">
            <a:extLst>
              <a:ext uri="{FF2B5EF4-FFF2-40B4-BE49-F238E27FC236}">
                <a16:creationId xmlns:a16="http://schemas.microsoft.com/office/drawing/2014/main" id="{958E4901-D89D-9943-9E85-870C6B5DC5DB}"/>
              </a:ext>
            </a:extLst>
          </p:cNvPr>
          <p:cNvSpPr txBox="1">
            <a:spLocks/>
          </p:cNvSpPr>
          <p:nvPr/>
        </p:nvSpPr>
        <p:spPr>
          <a:xfrm>
            <a:off x="1261872" y="4114800"/>
            <a:ext cx="8595360" cy="1905000"/>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Candara" panose="020E0502030303020204" pitchFamily="34"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Candara" panose="020E0502030303020204" pitchFamily="34"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None/>
            </a:pPr>
            <a:r>
              <a:rPr lang="en-US" u="sng" dirty="0"/>
              <a:t>Topics raised from past courses: </a:t>
            </a:r>
          </a:p>
          <a:p>
            <a:pPr marL="0" indent="0">
              <a:buNone/>
            </a:pPr>
            <a:r>
              <a:rPr lang="en-US" dirty="0"/>
              <a:t>	</a:t>
            </a:r>
          </a:p>
        </p:txBody>
      </p:sp>
      <p:sp>
        <p:nvSpPr>
          <p:cNvPr id="8" name="Rectangle 7">
            <a:extLst>
              <a:ext uri="{FF2B5EF4-FFF2-40B4-BE49-F238E27FC236}">
                <a16:creationId xmlns:a16="http://schemas.microsoft.com/office/drawing/2014/main" id="{DC69946B-3693-5243-A3C2-030DD3FACE8D}"/>
              </a:ext>
            </a:extLst>
          </p:cNvPr>
          <p:cNvSpPr/>
          <p:nvPr/>
        </p:nvSpPr>
        <p:spPr>
          <a:xfrm>
            <a:off x="5559552" y="5497739"/>
            <a:ext cx="4769254" cy="369332"/>
          </a:xfrm>
          <a:prstGeom prst="rect">
            <a:avLst/>
          </a:prstGeom>
        </p:spPr>
        <p:txBody>
          <a:bodyPr wrap="none">
            <a:spAutoFit/>
          </a:bodyPr>
          <a:lstStyle/>
          <a:p>
            <a:r>
              <a:rPr lang="en-US" i="1" dirty="0"/>
              <a:t>Best practices for setting up a new project?</a:t>
            </a:r>
          </a:p>
        </p:txBody>
      </p:sp>
      <p:sp>
        <p:nvSpPr>
          <p:cNvPr id="9" name="Rectangle 8">
            <a:extLst>
              <a:ext uri="{FF2B5EF4-FFF2-40B4-BE49-F238E27FC236}">
                <a16:creationId xmlns:a16="http://schemas.microsoft.com/office/drawing/2014/main" id="{87137B0D-6920-2A44-9DAB-014DFC2CE928}"/>
              </a:ext>
            </a:extLst>
          </p:cNvPr>
          <p:cNvSpPr/>
          <p:nvPr/>
        </p:nvSpPr>
        <p:spPr>
          <a:xfrm>
            <a:off x="3893824" y="6083674"/>
            <a:ext cx="6096000" cy="646331"/>
          </a:xfrm>
          <a:prstGeom prst="rect">
            <a:avLst/>
          </a:prstGeom>
        </p:spPr>
        <p:txBody>
          <a:bodyPr>
            <a:spAutoFit/>
          </a:bodyPr>
          <a:lstStyle/>
          <a:p>
            <a:r>
              <a:rPr lang="en-US" i="1" dirty="0"/>
              <a:t>How do I connect to and query a cloud-based spatial database? </a:t>
            </a:r>
          </a:p>
        </p:txBody>
      </p:sp>
      <p:sp>
        <p:nvSpPr>
          <p:cNvPr id="10" name="Rectangle 9">
            <a:extLst>
              <a:ext uri="{FF2B5EF4-FFF2-40B4-BE49-F238E27FC236}">
                <a16:creationId xmlns:a16="http://schemas.microsoft.com/office/drawing/2014/main" id="{529BB862-8A66-0A48-8C8A-25170BDE5653}"/>
              </a:ext>
            </a:extLst>
          </p:cNvPr>
          <p:cNvSpPr/>
          <p:nvPr/>
        </p:nvSpPr>
        <p:spPr>
          <a:xfrm>
            <a:off x="159622" y="4640971"/>
            <a:ext cx="6694932" cy="369332"/>
          </a:xfrm>
          <a:prstGeom prst="rect">
            <a:avLst/>
          </a:prstGeom>
        </p:spPr>
        <p:txBody>
          <a:bodyPr wrap="square">
            <a:spAutoFit/>
          </a:bodyPr>
          <a:lstStyle/>
          <a:p>
            <a:r>
              <a:rPr lang="en-US" i="1" dirty="0"/>
              <a:t>Which coordinate system is preferred? </a:t>
            </a:r>
          </a:p>
        </p:txBody>
      </p:sp>
      <p:sp>
        <p:nvSpPr>
          <p:cNvPr id="11" name="Rectangle 10">
            <a:extLst>
              <a:ext uri="{FF2B5EF4-FFF2-40B4-BE49-F238E27FC236}">
                <a16:creationId xmlns:a16="http://schemas.microsoft.com/office/drawing/2014/main" id="{9C0E9825-A1F7-EA42-85D0-9B55C97C0C2F}"/>
              </a:ext>
            </a:extLst>
          </p:cNvPr>
          <p:cNvSpPr/>
          <p:nvPr/>
        </p:nvSpPr>
        <p:spPr>
          <a:xfrm>
            <a:off x="970588" y="5219096"/>
            <a:ext cx="4318811" cy="369332"/>
          </a:xfrm>
          <a:prstGeom prst="rect">
            <a:avLst/>
          </a:prstGeom>
        </p:spPr>
        <p:txBody>
          <a:bodyPr wrap="none">
            <a:spAutoFit/>
          </a:bodyPr>
          <a:lstStyle/>
          <a:p>
            <a:r>
              <a:rPr lang="en-US" i="1" dirty="0"/>
              <a:t>How do I create a map of my field site?</a:t>
            </a:r>
          </a:p>
        </p:txBody>
      </p:sp>
      <p:sp>
        <p:nvSpPr>
          <p:cNvPr id="12" name="Rectangle 11">
            <a:extLst>
              <a:ext uri="{FF2B5EF4-FFF2-40B4-BE49-F238E27FC236}">
                <a16:creationId xmlns:a16="http://schemas.microsoft.com/office/drawing/2014/main" id="{7FB2C6B6-503E-A64B-BD24-F33EAE13908D}"/>
              </a:ext>
            </a:extLst>
          </p:cNvPr>
          <p:cNvSpPr/>
          <p:nvPr/>
        </p:nvSpPr>
        <p:spPr>
          <a:xfrm>
            <a:off x="4827692" y="4169964"/>
            <a:ext cx="6268212" cy="369332"/>
          </a:xfrm>
          <a:prstGeom prst="rect">
            <a:avLst/>
          </a:prstGeom>
        </p:spPr>
        <p:txBody>
          <a:bodyPr wrap="square">
            <a:spAutoFit/>
          </a:bodyPr>
          <a:lstStyle/>
          <a:p>
            <a:r>
              <a:rPr lang="en-US" i="1" dirty="0"/>
              <a:t>What do I need to know about GIS for my job?</a:t>
            </a:r>
          </a:p>
        </p:txBody>
      </p:sp>
      <p:sp>
        <p:nvSpPr>
          <p:cNvPr id="13" name="Rectangle 12">
            <a:extLst>
              <a:ext uri="{FF2B5EF4-FFF2-40B4-BE49-F238E27FC236}">
                <a16:creationId xmlns:a16="http://schemas.microsoft.com/office/drawing/2014/main" id="{AEE2DD45-FA04-1B40-8BEE-09E19449EC49}"/>
              </a:ext>
            </a:extLst>
          </p:cNvPr>
          <p:cNvSpPr/>
          <p:nvPr/>
        </p:nvSpPr>
        <p:spPr>
          <a:xfrm>
            <a:off x="5260958" y="4793700"/>
            <a:ext cx="4543231" cy="369332"/>
          </a:xfrm>
          <a:prstGeom prst="rect">
            <a:avLst/>
          </a:prstGeom>
        </p:spPr>
        <p:txBody>
          <a:bodyPr wrap="none">
            <a:spAutoFit/>
          </a:bodyPr>
          <a:lstStyle/>
          <a:p>
            <a:r>
              <a:rPr lang="en-US" i="1" dirty="0"/>
              <a:t>How do I </a:t>
            </a:r>
            <a:r>
              <a:rPr lang="en-US" i="1" dirty="0" err="1"/>
              <a:t>georeference</a:t>
            </a:r>
            <a:r>
              <a:rPr lang="en-US" i="1" dirty="0"/>
              <a:t> a geological map?</a:t>
            </a:r>
          </a:p>
        </p:txBody>
      </p:sp>
      <p:sp>
        <p:nvSpPr>
          <p:cNvPr id="14" name="Rectangle 13">
            <a:extLst>
              <a:ext uri="{FF2B5EF4-FFF2-40B4-BE49-F238E27FC236}">
                <a16:creationId xmlns:a16="http://schemas.microsoft.com/office/drawing/2014/main" id="{479DFA82-1A7A-A549-9097-2B9927741BA7}"/>
              </a:ext>
            </a:extLst>
          </p:cNvPr>
          <p:cNvSpPr/>
          <p:nvPr/>
        </p:nvSpPr>
        <p:spPr>
          <a:xfrm>
            <a:off x="253245" y="5776994"/>
            <a:ext cx="3557384" cy="646331"/>
          </a:xfrm>
          <a:prstGeom prst="rect">
            <a:avLst/>
          </a:prstGeom>
        </p:spPr>
        <p:txBody>
          <a:bodyPr wrap="none">
            <a:spAutoFit/>
          </a:bodyPr>
          <a:lstStyle/>
          <a:p>
            <a:r>
              <a:rPr lang="en-US" i="1" dirty="0"/>
              <a:t>How do I automate QGIS tasks </a:t>
            </a:r>
          </a:p>
          <a:p>
            <a:r>
              <a:rPr lang="en-US" i="1" dirty="0"/>
              <a:t>with python scripts?</a:t>
            </a:r>
          </a:p>
        </p:txBody>
      </p:sp>
      <p:sp>
        <p:nvSpPr>
          <p:cNvPr id="15" name="Footer Placeholder 4">
            <a:extLst>
              <a:ext uri="{FF2B5EF4-FFF2-40B4-BE49-F238E27FC236}">
                <a16:creationId xmlns:a16="http://schemas.microsoft.com/office/drawing/2014/main" id="{407DC5B7-B380-C045-B2BA-FFEA66A0D92B}"/>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1181088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8FD27-77E5-B349-A04A-B2611BD036FA}"/>
              </a:ext>
            </a:extLst>
          </p:cNvPr>
          <p:cNvSpPr>
            <a:spLocks noGrp="1"/>
          </p:cNvSpPr>
          <p:nvPr>
            <p:ph type="title"/>
          </p:nvPr>
        </p:nvSpPr>
        <p:spPr/>
        <p:txBody>
          <a:bodyPr/>
          <a:lstStyle/>
          <a:p>
            <a:r>
              <a:rPr lang="en-US" dirty="0"/>
              <a:t>My goals over the next two weeks</a:t>
            </a:r>
          </a:p>
        </p:txBody>
      </p:sp>
      <p:sp>
        <p:nvSpPr>
          <p:cNvPr id="3" name="Content Placeholder 2">
            <a:extLst>
              <a:ext uri="{FF2B5EF4-FFF2-40B4-BE49-F238E27FC236}">
                <a16:creationId xmlns:a16="http://schemas.microsoft.com/office/drawing/2014/main" id="{9ECC573E-B2E3-714A-82DE-9CDD6C888E42}"/>
              </a:ext>
            </a:extLst>
          </p:cNvPr>
          <p:cNvSpPr>
            <a:spLocks noGrp="1"/>
          </p:cNvSpPr>
          <p:nvPr>
            <p:ph idx="1"/>
          </p:nvPr>
        </p:nvSpPr>
        <p:spPr>
          <a:xfrm>
            <a:off x="1261872" y="2786063"/>
            <a:ext cx="8595360" cy="3394074"/>
          </a:xfrm>
        </p:spPr>
        <p:txBody>
          <a:bodyPr>
            <a:normAutofit/>
          </a:bodyPr>
          <a:lstStyle/>
          <a:p>
            <a:pPr marL="342900" indent="-342900">
              <a:buFont typeface="+mj-lt"/>
              <a:buAutoNum type="arabicPeriod"/>
            </a:pPr>
            <a:r>
              <a:rPr lang="en-US" sz="2400" dirty="0"/>
              <a:t>Highlight what GIS can do for geoscientists</a:t>
            </a:r>
          </a:p>
          <a:p>
            <a:pPr marL="342900" indent="-342900">
              <a:buFont typeface="+mj-lt"/>
              <a:buAutoNum type="arabicPeriod"/>
            </a:pPr>
            <a:r>
              <a:rPr lang="en-US" sz="2400" dirty="0"/>
              <a:t>Outline the key principles of a geographic information system</a:t>
            </a:r>
          </a:p>
          <a:p>
            <a:pPr marL="342900" indent="-342900">
              <a:buFont typeface="+mj-lt"/>
              <a:buAutoNum type="arabicPeriod"/>
            </a:pPr>
            <a:r>
              <a:rPr lang="en-US" sz="2400" dirty="0"/>
              <a:t>Providing a fully guided GIS workflow template</a:t>
            </a:r>
          </a:p>
          <a:p>
            <a:pPr marL="342900" indent="-342900">
              <a:buFont typeface="+mj-lt"/>
              <a:buAutoNum type="arabicPeriod"/>
            </a:pPr>
            <a:r>
              <a:rPr lang="en-US" sz="2400" dirty="0"/>
              <a:t>Identify key areas of growth for GIS in geoscience research</a:t>
            </a:r>
          </a:p>
        </p:txBody>
      </p:sp>
      <p:sp>
        <p:nvSpPr>
          <p:cNvPr id="4" name="Date Placeholder 3">
            <a:extLst>
              <a:ext uri="{FF2B5EF4-FFF2-40B4-BE49-F238E27FC236}">
                <a16:creationId xmlns:a16="http://schemas.microsoft.com/office/drawing/2014/main" id="{FC11FF20-B567-AA44-8973-514FDD592C0A}"/>
              </a:ext>
            </a:extLst>
          </p:cNvPr>
          <p:cNvSpPr>
            <a:spLocks noGrp="1"/>
          </p:cNvSpPr>
          <p:nvPr>
            <p:ph type="dt" sz="half" idx="10"/>
          </p:nvPr>
        </p:nvSpPr>
        <p:spPr/>
        <p:txBody>
          <a:bodyPr/>
          <a:lstStyle/>
          <a:p>
            <a:fld id="{0C058645-6F24-9C43-8FC3-443F02031404}" type="datetime1">
              <a:rPr lang="en-US" smtClean="0"/>
              <a:t>10/26/21</a:t>
            </a:fld>
            <a:endParaRPr lang="en-US" dirty="0"/>
          </a:p>
        </p:txBody>
      </p:sp>
      <p:sp>
        <p:nvSpPr>
          <p:cNvPr id="6" name="Slide Number Placeholder 5">
            <a:extLst>
              <a:ext uri="{FF2B5EF4-FFF2-40B4-BE49-F238E27FC236}">
                <a16:creationId xmlns:a16="http://schemas.microsoft.com/office/drawing/2014/main" id="{BE291C48-71BA-0644-88B4-B531BD37E21D}"/>
              </a:ext>
            </a:extLst>
          </p:cNvPr>
          <p:cNvSpPr>
            <a:spLocks noGrp="1"/>
          </p:cNvSpPr>
          <p:nvPr>
            <p:ph type="sldNum" sz="quarter" idx="12"/>
          </p:nvPr>
        </p:nvSpPr>
        <p:spPr/>
        <p:txBody>
          <a:bodyPr>
            <a:normAutofit lnSpcReduction="10000"/>
          </a:bodyPr>
          <a:lstStyle/>
          <a:p>
            <a:fld id="{4FAB73BC-B049-4115-A692-8D63A059BFB8}" type="slidenum">
              <a:rPr lang="en-US" smtClean="0"/>
              <a:t>10</a:t>
            </a:fld>
            <a:endParaRPr lang="en-US" dirty="0"/>
          </a:p>
        </p:txBody>
      </p:sp>
      <p:sp>
        <p:nvSpPr>
          <p:cNvPr id="8" name="Footer Placeholder 4">
            <a:extLst>
              <a:ext uri="{FF2B5EF4-FFF2-40B4-BE49-F238E27FC236}">
                <a16:creationId xmlns:a16="http://schemas.microsoft.com/office/drawing/2014/main" id="{06ABD1CC-7981-404F-8299-165BA41CB41C}"/>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1921844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6DE9E-2563-A145-8584-2F40A25CC631}"/>
              </a:ext>
            </a:extLst>
          </p:cNvPr>
          <p:cNvSpPr>
            <a:spLocks noGrp="1"/>
          </p:cNvSpPr>
          <p:nvPr>
            <p:ph type="title"/>
          </p:nvPr>
        </p:nvSpPr>
        <p:spPr/>
        <p:txBody>
          <a:bodyPr/>
          <a:lstStyle/>
          <a:p>
            <a:r>
              <a:rPr lang="en-US" dirty="0"/>
              <a:t>If you take nothing else away from this course….</a:t>
            </a:r>
          </a:p>
        </p:txBody>
      </p:sp>
      <p:sp>
        <p:nvSpPr>
          <p:cNvPr id="3" name="Content Placeholder 2">
            <a:extLst>
              <a:ext uri="{FF2B5EF4-FFF2-40B4-BE49-F238E27FC236}">
                <a16:creationId xmlns:a16="http://schemas.microsoft.com/office/drawing/2014/main" id="{43D1C748-7366-BE41-B580-2FE6D85F13E0}"/>
              </a:ext>
            </a:extLst>
          </p:cNvPr>
          <p:cNvSpPr>
            <a:spLocks noGrp="1"/>
          </p:cNvSpPr>
          <p:nvPr>
            <p:ph idx="1"/>
          </p:nvPr>
        </p:nvSpPr>
        <p:spPr>
          <a:xfrm>
            <a:off x="1261872" y="1828800"/>
            <a:ext cx="8595360" cy="4937125"/>
          </a:xfrm>
        </p:spPr>
        <p:txBody>
          <a:bodyPr>
            <a:normAutofit lnSpcReduction="10000"/>
          </a:bodyPr>
          <a:lstStyle/>
          <a:p>
            <a:r>
              <a:rPr lang="en-US" sz="2400" dirty="0"/>
              <a:t>GIS is a helpful tool in your workflow if you have data with a spatial dimension</a:t>
            </a:r>
          </a:p>
          <a:p>
            <a:r>
              <a:rPr lang="en-US" sz="2400" dirty="0"/>
              <a:t>GIS software lets you store, collect, analyze, and share spatial data</a:t>
            </a:r>
          </a:p>
          <a:p>
            <a:r>
              <a:rPr lang="en-US" sz="2400" dirty="0"/>
              <a:t>Modern GIS platforms like ArcMap and QGIS are all around workhorses – essential to tasks like spatial modeling, database management, cartography, geodesy, data visualization, hazard mitigation, and story telling</a:t>
            </a:r>
          </a:p>
          <a:p>
            <a:r>
              <a:rPr lang="en-US" sz="2400" dirty="0"/>
              <a:t>Learning the capabilities of GIS is acquired from repeated, often frustrating, trial and error with the hundreds of built-in tools</a:t>
            </a:r>
          </a:p>
          <a:p>
            <a:r>
              <a:rPr lang="en-US" sz="2400" u="sng" dirty="0"/>
              <a:t>Studies should be designed with the GIS end user in mind!!!</a:t>
            </a:r>
          </a:p>
          <a:p>
            <a:endParaRPr lang="en-US" dirty="0"/>
          </a:p>
          <a:p>
            <a:endParaRPr lang="en-US" dirty="0"/>
          </a:p>
        </p:txBody>
      </p:sp>
      <p:sp>
        <p:nvSpPr>
          <p:cNvPr id="4" name="Date Placeholder 3">
            <a:extLst>
              <a:ext uri="{FF2B5EF4-FFF2-40B4-BE49-F238E27FC236}">
                <a16:creationId xmlns:a16="http://schemas.microsoft.com/office/drawing/2014/main" id="{C38A84B9-6B83-F345-BB78-79EDFC05F34E}"/>
              </a:ext>
            </a:extLst>
          </p:cNvPr>
          <p:cNvSpPr>
            <a:spLocks noGrp="1"/>
          </p:cNvSpPr>
          <p:nvPr>
            <p:ph type="dt" sz="half" idx="10"/>
          </p:nvPr>
        </p:nvSpPr>
        <p:spPr/>
        <p:txBody>
          <a:bodyPr/>
          <a:lstStyle/>
          <a:p>
            <a:fld id="{0C058645-6F24-9C43-8FC3-443F02031404}" type="datetime1">
              <a:rPr lang="en-US" smtClean="0"/>
              <a:t>10/26/21</a:t>
            </a:fld>
            <a:endParaRPr lang="en-US" dirty="0"/>
          </a:p>
        </p:txBody>
      </p:sp>
      <p:sp>
        <p:nvSpPr>
          <p:cNvPr id="6" name="Slide Number Placeholder 5">
            <a:extLst>
              <a:ext uri="{FF2B5EF4-FFF2-40B4-BE49-F238E27FC236}">
                <a16:creationId xmlns:a16="http://schemas.microsoft.com/office/drawing/2014/main" id="{69E95C52-F2A7-E046-81A9-2FF3434DF91F}"/>
              </a:ext>
            </a:extLst>
          </p:cNvPr>
          <p:cNvSpPr>
            <a:spLocks noGrp="1"/>
          </p:cNvSpPr>
          <p:nvPr>
            <p:ph type="sldNum" sz="quarter" idx="12"/>
          </p:nvPr>
        </p:nvSpPr>
        <p:spPr/>
        <p:txBody>
          <a:bodyPr>
            <a:normAutofit lnSpcReduction="10000"/>
          </a:bodyPr>
          <a:lstStyle/>
          <a:p>
            <a:fld id="{4FAB73BC-B049-4115-A692-8D63A059BFB8}" type="slidenum">
              <a:rPr lang="en-US" smtClean="0"/>
              <a:t>11</a:t>
            </a:fld>
            <a:endParaRPr lang="en-US" dirty="0"/>
          </a:p>
        </p:txBody>
      </p:sp>
      <p:sp>
        <p:nvSpPr>
          <p:cNvPr id="7" name="Footer Placeholder 4">
            <a:extLst>
              <a:ext uri="{FF2B5EF4-FFF2-40B4-BE49-F238E27FC236}">
                <a16:creationId xmlns:a16="http://schemas.microsoft.com/office/drawing/2014/main" id="{2FC81F2D-19B4-9345-A567-2C55640E2F3B}"/>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538599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0B51-B523-DB42-86EE-759D3FC6F246}"/>
              </a:ext>
            </a:extLst>
          </p:cNvPr>
          <p:cNvSpPr>
            <a:spLocks noGrp="1"/>
          </p:cNvSpPr>
          <p:nvPr>
            <p:ph type="title"/>
          </p:nvPr>
        </p:nvSpPr>
        <p:spPr>
          <a:ln w="38100">
            <a:noFill/>
          </a:ln>
        </p:spPr>
        <p:txBody>
          <a:bodyPr/>
          <a:lstStyle/>
          <a:p>
            <a:r>
              <a:rPr lang="en-US" dirty="0"/>
              <a:t>My Background</a:t>
            </a: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97910D97-AA33-5F4E-9FE6-3E3DB218B479}"/>
              </a:ext>
            </a:extLst>
          </p:cNvPr>
          <p:cNvSpPr>
            <a:spLocks noGrp="1"/>
          </p:cNvSpPr>
          <p:nvPr>
            <p:ph type="body" idx="1"/>
          </p:nvPr>
        </p:nvSpPr>
        <p:spPr>
          <a:xfrm>
            <a:off x="1261872" y="2057399"/>
            <a:ext cx="3338703" cy="4227385"/>
          </a:xfrm>
        </p:spPr>
        <p:txBody>
          <a:bodyPr>
            <a:normAutofit/>
          </a:bodyPr>
          <a:lstStyle/>
          <a:p>
            <a:r>
              <a:rPr lang="en-US" i="1" dirty="0"/>
              <a:t>Past:</a:t>
            </a:r>
            <a:r>
              <a:rPr lang="en-US" dirty="0"/>
              <a:t> B.S. Geoscience (Honors), Drexel University, USA</a:t>
            </a:r>
          </a:p>
          <a:p>
            <a:r>
              <a:rPr lang="en-US" i="1" dirty="0"/>
              <a:t>Current:</a:t>
            </a:r>
            <a:r>
              <a:rPr lang="en-US" dirty="0"/>
              <a:t> PhD Earth Science, Cambridge, UK</a:t>
            </a:r>
          </a:p>
          <a:p>
            <a:r>
              <a:rPr lang="en-US" i="1" dirty="0"/>
              <a:t>Specialty Areas: </a:t>
            </a:r>
            <a:r>
              <a:rPr lang="en-US" dirty="0"/>
              <a:t>Volcanology, Igneous Geochemistry</a:t>
            </a:r>
          </a:p>
          <a:p>
            <a:r>
              <a:rPr lang="en-US" i="1" dirty="0"/>
              <a:t>GIS Experience:</a:t>
            </a:r>
          </a:p>
          <a:p>
            <a:r>
              <a:rPr lang="en-US" dirty="0"/>
              <a:t>August 2014 - Present</a:t>
            </a:r>
          </a:p>
        </p:txBody>
      </p:sp>
      <p:sp>
        <p:nvSpPr>
          <p:cNvPr id="4" name="Date Placeholder 3">
            <a:extLst>
              <a:ext uri="{FF2B5EF4-FFF2-40B4-BE49-F238E27FC236}">
                <a16:creationId xmlns:a16="http://schemas.microsoft.com/office/drawing/2014/main" id="{0ED4CC26-0A0F-5646-836E-8BA4C5B0C7A7}"/>
              </a:ext>
            </a:extLst>
          </p:cNvPr>
          <p:cNvSpPr>
            <a:spLocks noGrp="1"/>
          </p:cNvSpPr>
          <p:nvPr>
            <p:ph type="dt" sz="half" idx="10"/>
          </p:nvPr>
        </p:nvSpPr>
        <p:spPr/>
        <p:txBody>
          <a:bodyPr/>
          <a:lstStyle/>
          <a:p>
            <a:fld id="{453754D5-8BE9-294A-B481-283E1E39E0CC}" type="datetime1">
              <a:rPr lang="en-US" smtClean="0"/>
              <a:t>10/26/21</a:t>
            </a:fld>
            <a:endParaRPr lang="en-US" dirty="0"/>
          </a:p>
        </p:txBody>
      </p:sp>
      <p:sp>
        <p:nvSpPr>
          <p:cNvPr id="6" name="Slide Number Placeholder 5">
            <a:extLst>
              <a:ext uri="{FF2B5EF4-FFF2-40B4-BE49-F238E27FC236}">
                <a16:creationId xmlns:a16="http://schemas.microsoft.com/office/drawing/2014/main" id="{7A52A905-4F29-6E4E-9724-FDD60017E41D}"/>
              </a:ext>
            </a:extLst>
          </p:cNvPr>
          <p:cNvSpPr>
            <a:spLocks noGrp="1"/>
          </p:cNvSpPr>
          <p:nvPr>
            <p:ph type="sldNum" sz="quarter" idx="12"/>
          </p:nvPr>
        </p:nvSpPr>
        <p:spPr/>
        <p:txBody>
          <a:bodyPr>
            <a:normAutofit lnSpcReduction="10000"/>
          </a:bodyPr>
          <a:lstStyle/>
          <a:p>
            <a:fld id="{4FAB73BC-B049-4115-A692-8D63A059BFB8}" type="slidenum">
              <a:rPr lang="en-US" smtClean="0"/>
              <a:t>12</a:t>
            </a:fld>
            <a:endParaRPr lang="en-US" dirty="0"/>
          </a:p>
        </p:txBody>
      </p:sp>
      <p:pic>
        <p:nvPicPr>
          <p:cNvPr id="8" name="Picture 7" descr="A person posing for the camera&#10;&#10;Description automatically generated">
            <a:extLst>
              <a:ext uri="{FF2B5EF4-FFF2-40B4-BE49-F238E27FC236}">
                <a16:creationId xmlns:a16="http://schemas.microsoft.com/office/drawing/2014/main" id="{2FE8374F-6593-984E-8C7D-85C005B43580}"/>
              </a:ext>
            </a:extLst>
          </p:cNvPr>
          <p:cNvPicPr>
            <a:picLocks noChangeAspect="1"/>
          </p:cNvPicPr>
          <p:nvPr/>
        </p:nvPicPr>
        <p:blipFill rotWithShape="1">
          <a:blip r:embed="rId2"/>
          <a:srcRect t="3594" b="13190"/>
          <a:stretch/>
        </p:blipFill>
        <p:spPr>
          <a:xfrm>
            <a:off x="5010150" y="2057400"/>
            <a:ext cx="2971800" cy="4227385"/>
          </a:xfrm>
          <a:prstGeom prst="rect">
            <a:avLst/>
          </a:prstGeom>
        </p:spPr>
      </p:pic>
      <p:pic>
        <p:nvPicPr>
          <p:cNvPr id="9" name="Picture 8" descr="A person posing for the camera&#10;&#10;Description automatically generated">
            <a:extLst>
              <a:ext uri="{FF2B5EF4-FFF2-40B4-BE49-F238E27FC236}">
                <a16:creationId xmlns:a16="http://schemas.microsoft.com/office/drawing/2014/main" id="{D564D9A7-C0D1-BF46-89EE-E52019659DC0}"/>
              </a:ext>
            </a:extLst>
          </p:cNvPr>
          <p:cNvPicPr>
            <a:picLocks noChangeAspect="1"/>
          </p:cNvPicPr>
          <p:nvPr/>
        </p:nvPicPr>
        <p:blipFill rotWithShape="1">
          <a:blip r:embed="rId2"/>
          <a:srcRect l="73718" t="15108" r="-1122" b="41018"/>
          <a:stretch/>
        </p:blipFill>
        <p:spPr>
          <a:xfrm>
            <a:off x="8981870" y="758952"/>
            <a:ext cx="2004646" cy="5486400"/>
          </a:xfrm>
          <a:prstGeom prst="rect">
            <a:avLst/>
          </a:prstGeom>
        </p:spPr>
      </p:pic>
      <p:sp>
        <p:nvSpPr>
          <p:cNvPr id="10" name="Rectangle 9">
            <a:extLst>
              <a:ext uri="{FF2B5EF4-FFF2-40B4-BE49-F238E27FC236}">
                <a16:creationId xmlns:a16="http://schemas.microsoft.com/office/drawing/2014/main" id="{FC48FC32-1A9A-244D-AE15-799D2C2C9DA9}"/>
              </a:ext>
            </a:extLst>
          </p:cNvPr>
          <p:cNvSpPr/>
          <p:nvPr/>
        </p:nvSpPr>
        <p:spPr>
          <a:xfrm>
            <a:off x="7186613" y="2600325"/>
            <a:ext cx="795337" cy="22002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C5DDFB5-73AA-0E4F-B2D2-9CDE85DC980C}"/>
              </a:ext>
            </a:extLst>
          </p:cNvPr>
          <p:cNvCxnSpPr>
            <a:cxnSpLocks/>
          </p:cNvCxnSpPr>
          <p:nvPr/>
        </p:nvCxnSpPr>
        <p:spPr>
          <a:xfrm flipV="1">
            <a:off x="7981950" y="758952"/>
            <a:ext cx="999920" cy="184137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AB736A7-6A29-E84F-9938-E9C65BC297B6}"/>
              </a:ext>
            </a:extLst>
          </p:cNvPr>
          <p:cNvCxnSpPr>
            <a:cxnSpLocks/>
          </p:cNvCxnSpPr>
          <p:nvPr/>
        </p:nvCxnSpPr>
        <p:spPr>
          <a:xfrm>
            <a:off x="7981950" y="4766310"/>
            <a:ext cx="999920" cy="140589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1D6589E0-698F-2047-9C5E-8EC8E28DD45C}"/>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1959794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98CAD-4EB4-8B42-9E57-234410CB6A8D}"/>
              </a:ext>
            </a:extLst>
          </p:cNvPr>
          <p:cNvSpPr>
            <a:spLocks noGrp="1"/>
          </p:cNvSpPr>
          <p:nvPr>
            <p:ph type="title"/>
          </p:nvPr>
        </p:nvSpPr>
        <p:spPr>
          <a:xfrm>
            <a:off x="183911" y="2855915"/>
            <a:ext cx="5278774" cy="733423"/>
          </a:xfrm>
        </p:spPr>
        <p:txBody>
          <a:bodyPr>
            <a:normAutofit/>
          </a:bodyPr>
          <a:lstStyle/>
          <a:p>
            <a:r>
              <a:rPr lang="en-US" sz="1800" dirty="0"/>
              <a:t>(Above) September 2018 to Present: Metals in Magmas </a:t>
            </a:r>
            <a:br>
              <a:rPr lang="en-US" sz="1800" dirty="0"/>
            </a:br>
            <a:r>
              <a:rPr lang="en-US" sz="1800" dirty="0"/>
              <a:t>Field Campaign, Java, Indonesia</a:t>
            </a:r>
          </a:p>
        </p:txBody>
      </p:sp>
      <p:sp>
        <p:nvSpPr>
          <p:cNvPr id="3" name="Date Placeholder 2">
            <a:extLst>
              <a:ext uri="{FF2B5EF4-FFF2-40B4-BE49-F238E27FC236}">
                <a16:creationId xmlns:a16="http://schemas.microsoft.com/office/drawing/2014/main" id="{D1CC02AF-83F2-CF41-80A9-0D453528FD31}"/>
              </a:ext>
            </a:extLst>
          </p:cNvPr>
          <p:cNvSpPr>
            <a:spLocks noGrp="1"/>
          </p:cNvSpPr>
          <p:nvPr>
            <p:ph type="dt" sz="half" idx="10"/>
          </p:nvPr>
        </p:nvSpPr>
        <p:spPr/>
        <p:txBody>
          <a:bodyPr/>
          <a:lstStyle/>
          <a:p>
            <a:fld id="{36C54D54-7A92-A645-BFCE-8BE6B8068A7A}" type="datetime1">
              <a:rPr lang="en-US" smtClean="0"/>
              <a:t>10/26/21</a:t>
            </a:fld>
            <a:endParaRPr lang="en-US" dirty="0"/>
          </a:p>
        </p:txBody>
      </p:sp>
      <p:sp>
        <p:nvSpPr>
          <p:cNvPr id="5" name="Slide Number Placeholder 4">
            <a:extLst>
              <a:ext uri="{FF2B5EF4-FFF2-40B4-BE49-F238E27FC236}">
                <a16:creationId xmlns:a16="http://schemas.microsoft.com/office/drawing/2014/main" id="{41446529-30A3-364D-A030-C2DC766249F1}"/>
              </a:ext>
            </a:extLst>
          </p:cNvPr>
          <p:cNvSpPr>
            <a:spLocks noGrp="1"/>
          </p:cNvSpPr>
          <p:nvPr>
            <p:ph type="sldNum" sz="quarter" idx="12"/>
          </p:nvPr>
        </p:nvSpPr>
        <p:spPr/>
        <p:txBody>
          <a:bodyPr>
            <a:normAutofit lnSpcReduction="10000"/>
          </a:bodyPr>
          <a:lstStyle/>
          <a:p>
            <a:fld id="{4FAB73BC-B049-4115-A692-8D63A059BFB8}" type="slidenum">
              <a:rPr lang="en-US" smtClean="0"/>
              <a:t>13</a:t>
            </a:fld>
            <a:endParaRPr lang="en-US" dirty="0"/>
          </a:p>
        </p:txBody>
      </p:sp>
      <p:pic>
        <p:nvPicPr>
          <p:cNvPr id="7" name="Picture 6" descr="A picture containing food&#10;&#10;Description automatically generated">
            <a:extLst>
              <a:ext uri="{FF2B5EF4-FFF2-40B4-BE49-F238E27FC236}">
                <a16:creationId xmlns:a16="http://schemas.microsoft.com/office/drawing/2014/main" id="{AF6D844E-BE69-BF42-9076-5D944E97A57F}"/>
              </a:ext>
            </a:extLst>
          </p:cNvPr>
          <p:cNvPicPr>
            <a:picLocks noChangeAspect="1"/>
          </p:cNvPicPr>
          <p:nvPr/>
        </p:nvPicPr>
        <p:blipFill rotWithShape="1">
          <a:blip r:embed="rId3"/>
          <a:srcRect t="5832" r="28863" b="12223"/>
          <a:stretch/>
        </p:blipFill>
        <p:spPr>
          <a:xfrm>
            <a:off x="7963252" y="2787332"/>
            <a:ext cx="3211342" cy="3978593"/>
          </a:xfrm>
          <a:prstGeom prst="rect">
            <a:avLst/>
          </a:prstGeom>
        </p:spPr>
      </p:pic>
      <p:pic>
        <p:nvPicPr>
          <p:cNvPr id="9" name="Picture 8" descr="A large map&#10;&#10;Description automatically generated">
            <a:extLst>
              <a:ext uri="{FF2B5EF4-FFF2-40B4-BE49-F238E27FC236}">
                <a16:creationId xmlns:a16="http://schemas.microsoft.com/office/drawing/2014/main" id="{EDB5F1AE-8735-9C4F-9E4C-FA29E0952DF3}"/>
              </a:ext>
            </a:extLst>
          </p:cNvPr>
          <p:cNvPicPr>
            <a:picLocks noChangeAspect="1"/>
          </p:cNvPicPr>
          <p:nvPr/>
        </p:nvPicPr>
        <p:blipFill>
          <a:blip r:embed="rId4"/>
          <a:stretch>
            <a:fillRect/>
          </a:stretch>
        </p:blipFill>
        <p:spPr>
          <a:xfrm>
            <a:off x="183911" y="228600"/>
            <a:ext cx="3911600" cy="2768600"/>
          </a:xfrm>
          <a:prstGeom prst="rect">
            <a:avLst/>
          </a:prstGeom>
        </p:spPr>
      </p:pic>
      <p:pic>
        <p:nvPicPr>
          <p:cNvPr id="11" name="Picture 10" descr="A picture containing swimming, surfing, blue, remote&#10;&#10;Description automatically generated">
            <a:extLst>
              <a:ext uri="{FF2B5EF4-FFF2-40B4-BE49-F238E27FC236}">
                <a16:creationId xmlns:a16="http://schemas.microsoft.com/office/drawing/2014/main" id="{14B5D61A-B6ED-594C-851B-6B6A2E726CA5}"/>
              </a:ext>
            </a:extLst>
          </p:cNvPr>
          <p:cNvPicPr>
            <a:picLocks noChangeAspect="1"/>
          </p:cNvPicPr>
          <p:nvPr/>
        </p:nvPicPr>
        <p:blipFill>
          <a:blip r:embed="rId5"/>
          <a:stretch>
            <a:fillRect/>
          </a:stretch>
        </p:blipFill>
        <p:spPr>
          <a:xfrm>
            <a:off x="2139711" y="3589338"/>
            <a:ext cx="4053416" cy="3040062"/>
          </a:xfrm>
          <a:prstGeom prst="rect">
            <a:avLst/>
          </a:prstGeom>
        </p:spPr>
      </p:pic>
      <p:pic>
        <p:nvPicPr>
          <p:cNvPr id="13" name="Picture 12" descr="A picture containing animal, man&#10;&#10;Description automatically generated">
            <a:extLst>
              <a:ext uri="{FF2B5EF4-FFF2-40B4-BE49-F238E27FC236}">
                <a16:creationId xmlns:a16="http://schemas.microsoft.com/office/drawing/2014/main" id="{B747F0DC-4FAC-D64A-BCB8-1FE6DA03D335}"/>
              </a:ext>
            </a:extLst>
          </p:cNvPr>
          <p:cNvPicPr>
            <a:picLocks noChangeAspect="1"/>
          </p:cNvPicPr>
          <p:nvPr/>
        </p:nvPicPr>
        <p:blipFill rotWithShape="1">
          <a:blip r:embed="rId6"/>
          <a:srcRect l="8021" t="5334" r="18327" b="5834"/>
          <a:stretch/>
        </p:blipFill>
        <p:spPr>
          <a:xfrm>
            <a:off x="4946564" y="538954"/>
            <a:ext cx="5278774" cy="2199698"/>
          </a:xfrm>
          <a:prstGeom prst="rect">
            <a:avLst/>
          </a:prstGeom>
        </p:spPr>
      </p:pic>
      <p:sp>
        <p:nvSpPr>
          <p:cNvPr id="14" name="Title 1">
            <a:extLst>
              <a:ext uri="{FF2B5EF4-FFF2-40B4-BE49-F238E27FC236}">
                <a16:creationId xmlns:a16="http://schemas.microsoft.com/office/drawing/2014/main" id="{A4FEBFCF-2E52-F64A-99C9-7495577A593A}"/>
              </a:ext>
            </a:extLst>
          </p:cNvPr>
          <p:cNvSpPr txBox="1">
            <a:spLocks/>
          </p:cNvSpPr>
          <p:nvPr/>
        </p:nvSpPr>
        <p:spPr>
          <a:xfrm>
            <a:off x="496795" y="3675835"/>
            <a:ext cx="1642916" cy="30400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a:lstStyle>
          <a:p>
            <a:pPr algn="r"/>
            <a:r>
              <a:rPr lang="en-US" sz="1800" dirty="0"/>
              <a:t>(Right) May 2017 to August 2017: Deformation modeling with NOAA; Seafloor volcano Axial Seamount</a:t>
            </a:r>
          </a:p>
          <a:p>
            <a:endParaRPr lang="en-US" sz="1800" dirty="0"/>
          </a:p>
          <a:p>
            <a:endParaRPr lang="en-US" sz="1800" dirty="0"/>
          </a:p>
        </p:txBody>
      </p:sp>
      <p:sp>
        <p:nvSpPr>
          <p:cNvPr id="15" name="Title 1">
            <a:extLst>
              <a:ext uri="{FF2B5EF4-FFF2-40B4-BE49-F238E27FC236}">
                <a16:creationId xmlns:a16="http://schemas.microsoft.com/office/drawing/2014/main" id="{4DAA0285-5E68-3845-BA9C-297D55077D5F}"/>
              </a:ext>
            </a:extLst>
          </p:cNvPr>
          <p:cNvSpPr txBox="1">
            <a:spLocks/>
          </p:cNvSpPr>
          <p:nvPr/>
        </p:nvSpPr>
        <p:spPr>
          <a:xfrm>
            <a:off x="4294479" y="257968"/>
            <a:ext cx="4717307" cy="128429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a:lstStyle>
          <a:p>
            <a:r>
              <a:rPr lang="en-US" sz="1800" dirty="0"/>
              <a:t>(Below + Right) January 2016 to Present: Senior Project - Volume of Deccan Traps</a:t>
            </a:r>
          </a:p>
          <a:p>
            <a:endParaRPr lang="en-US" sz="1800" dirty="0"/>
          </a:p>
          <a:p>
            <a:endParaRPr lang="en-US" sz="1800" dirty="0"/>
          </a:p>
        </p:txBody>
      </p:sp>
      <p:sp>
        <p:nvSpPr>
          <p:cNvPr id="16" name="Title 1">
            <a:extLst>
              <a:ext uri="{FF2B5EF4-FFF2-40B4-BE49-F238E27FC236}">
                <a16:creationId xmlns:a16="http://schemas.microsoft.com/office/drawing/2014/main" id="{6E296486-185D-0442-B77F-CAE298E4F322}"/>
              </a:ext>
            </a:extLst>
          </p:cNvPr>
          <p:cNvSpPr txBox="1">
            <a:spLocks/>
          </p:cNvSpPr>
          <p:nvPr/>
        </p:nvSpPr>
        <p:spPr>
          <a:xfrm>
            <a:off x="6320336" y="3406774"/>
            <a:ext cx="1642916" cy="30400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a:lstStyle>
          <a:p>
            <a:pPr algn="r"/>
            <a:r>
              <a:rPr lang="en-US" sz="1800" dirty="0"/>
              <a:t>(Right) August 2019 to Present): </a:t>
            </a:r>
            <a:r>
              <a:rPr lang="en-US" sz="1800" dirty="0" err="1"/>
              <a:t>ArcMetals</a:t>
            </a:r>
            <a:r>
              <a:rPr lang="en-US" sz="1800" dirty="0"/>
              <a:t> Global Arc Chemistry Database. Preprint is out!</a:t>
            </a:r>
          </a:p>
          <a:p>
            <a:endParaRPr lang="en-US" sz="1800" dirty="0"/>
          </a:p>
          <a:p>
            <a:endParaRPr lang="en-US" sz="1800" dirty="0"/>
          </a:p>
        </p:txBody>
      </p:sp>
      <p:sp>
        <p:nvSpPr>
          <p:cNvPr id="17" name="Footer Placeholder 4">
            <a:extLst>
              <a:ext uri="{FF2B5EF4-FFF2-40B4-BE49-F238E27FC236}">
                <a16:creationId xmlns:a16="http://schemas.microsoft.com/office/drawing/2014/main" id="{74DF9D5F-5F72-C544-ABDF-D2A7EB69D388}"/>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3200735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0D75F-F118-E64B-B01F-DC94CE1C36B1}"/>
              </a:ext>
            </a:extLst>
          </p:cNvPr>
          <p:cNvSpPr>
            <a:spLocks noGrp="1"/>
          </p:cNvSpPr>
          <p:nvPr>
            <p:ph type="title"/>
          </p:nvPr>
        </p:nvSpPr>
        <p:spPr/>
        <p:txBody>
          <a:bodyPr/>
          <a:lstStyle/>
          <a:p>
            <a:r>
              <a:rPr lang="en-US" dirty="0"/>
              <a:t>Principles of GIS</a:t>
            </a:r>
          </a:p>
        </p:txBody>
      </p:sp>
      <p:sp>
        <p:nvSpPr>
          <p:cNvPr id="3" name="Text Placeholder 2">
            <a:extLst>
              <a:ext uri="{FF2B5EF4-FFF2-40B4-BE49-F238E27FC236}">
                <a16:creationId xmlns:a16="http://schemas.microsoft.com/office/drawing/2014/main" id="{598296F5-6D6B-0246-9A14-8465F67C346E}"/>
              </a:ext>
            </a:extLst>
          </p:cNvPr>
          <p:cNvSpPr>
            <a:spLocks noGrp="1"/>
          </p:cNvSpPr>
          <p:nvPr>
            <p:ph type="body" idx="1"/>
          </p:nvPr>
        </p:nvSpPr>
        <p:spPr/>
        <p:txBody>
          <a:bodyPr/>
          <a:lstStyle/>
          <a:p>
            <a:endParaRPr lang="en-US" dirty="0"/>
          </a:p>
          <a:p>
            <a:r>
              <a:rPr lang="en-US" dirty="0"/>
              <a:t>Working Principles </a:t>
            </a:r>
            <a:r>
              <a:rPr lang="en-US" dirty="0">
                <a:sym typeface="Wingdings" pitchFamily="2" charset="2"/>
              </a:rPr>
              <a:t> Data Management  Projections  Data Types  Errors  Layout  Software </a:t>
            </a:r>
            <a:endParaRPr lang="en-US" dirty="0"/>
          </a:p>
        </p:txBody>
      </p:sp>
      <p:sp>
        <p:nvSpPr>
          <p:cNvPr id="4" name="Date Placeholder 3">
            <a:extLst>
              <a:ext uri="{FF2B5EF4-FFF2-40B4-BE49-F238E27FC236}">
                <a16:creationId xmlns:a16="http://schemas.microsoft.com/office/drawing/2014/main" id="{85647BAA-23DC-294A-81AA-E05F6952888E}"/>
              </a:ext>
            </a:extLst>
          </p:cNvPr>
          <p:cNvSpPr>
            <a:spLocks noGrp="1"/>
          </p:cNvSpPr>
          <p:nvPr>
            <p:ph type="dt" sz="half" idx="10"/>
          </p:nvPr>
        </p:nvSpPr>
        <p:spPr/>
        <p:txBody>
          <a:bodyPr/>
          <a:lstStyle/>
          <a:p>
            <a:fld id="{453754D5-8BE9-294A-B481-283E1E39E0CC}" type="datetime1">
              <a:rPr lang="en-US" smtClean="0"/>
              <a:t>10/26/21</a:t>
            </a:fld>
            <a:endParaRPr lang="en-US" dirty="0"/>
          </a:p>
        </p:txBody>
      </p:sp>
      <p:sp>
        <p:nvSpPr>
          <p:cNvPr id="6" name="Slide Number Placeholder 5">
            <a:extLst>
              <a:ext uri="{FF2B5EF4-FFF2-40B4-BE49-F238E27FC236}">
                <a16:creationId xmlns:a16="http://schemas.microsoft.com/office/drawing/2014/main" id="{4D088C5C-F005-1640-B2B5-86A76E70AFE5}"/>
              </a:ext>
            </a:extLst>
          </p:cNvPr>
          <p:cNvSpPr>
            <a:spLocks noGrp="1"/>
          </p:cNvSpPr>
          <p:nvPr>
            <p:ph type="sldNum" sz="quarter" idx="12"/>
          </p:nvPr>
        </p:nvSpPr>
        <p:spPr/>
        <p:txBody>
          <a:bodyPr>
            <a:normAutofit lnSpcReduction="10000"/>
          </a:bodyPr>
          <a:lstStyle/>
          <a:p>
            <a:fld id="{4FAB73BC-B049-4115-A692-8D63A059BFB8}" type="slidenum">
              <a:rPr lang="en-US" smtClean="0"/>
              <a:t>14</a:t>
            </a:fld>
            <a:endParaRPr lang="en-US" dirty="0"/>
          </a:p>
        </p:txBody>
      </p:sp>
      <p:sp>
        <p:nvSpPr>
          <p:cNvPr id="7" name="Footer Placeholder 4">
            <a:extLst>
              <a:ext uri="{FF2B5EF4-FFF2-40B4-BE49-F238E27FC236}">
                <a16:creationId xmlns:a16="http://schemas.microsoft.com/office/drawing/2014/main" id="{4DD20735-DCC3-AA47-A1A9-87C57E428DBF}"/>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2934836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37EC0-3629-894B-BA09-71CBC41CEA66}"/>
              </a:ext>
            </a:extLst>
          </p:cNvPr>
          <p:cNvSpPr>
            <a:spLocks noGrp="1"/>
          </p:cNvSpPr>
          <p:nvPr>
            <p:ph type="title"/>
          </p:nvPr>
        </p:nvSpPr>
        <p:spPr/>
        <p:txBody>
          <a:bodyPr/>
          <a:lstStyle/>
          <a:p>
            <a:r>
              <a:rPr lang="en-US" dirty="0"/>
              <a:t>Data Management</a:t>
            </a:r>
          </a:p>
        </p:txBody>
      </p:sp>
      <p:sp>
        <p:nvSpPr>
          <p:cNvPr id="3" name="Content Placeholder 2">
            <a:extLst>
              <a:ext uri="{FF2B5EF4-FFF2-40B4-BE49-F238E27FC236}">
                <a16:creationId xmlns:a16="http://schemas.microsoft.com/office/drawing/2014/main" id="{2F63A8F4-EF43-3C40-81D4-44A813BD4B1B}"/>
              </a:ext>
            </a:extLst>
          </p:cNvPr>
          <p:cNvSpPr>
            <a:spLocks noGrp="1"/>
          </p:cNvSpPr>
          <p:nvPr>
            <p:ph idx="1"/>
          </p:nvPr>
        </p:nvSpPr>
        <p:spPr/>
        <p:txBody>
          <a:bodyPr>
            <a:normAutofit lnSpcReduction="10000"/>
          </a:bodyPr>
          <a:lstStyle/>
          <a:p>
            <a:r>
              <a:rPr lang="en-US" dirty="0"/>
              <a:t>GIS data is diffuse, found in about 1000 different repositories</a:t>
            </a:r>
          </a:p>
          <a:p>
            <a:pPr lvl="1"/>
            <a:r>
              <a:rPr lang="en-US" dirty="0"/>
              <a:t>Governmental</a:t>
            </a:r>
          </a:p>
          <a:p>
            <a:pPr lvl="1"/>
            <a:r>
              <a:rPr lang="en-US" dirty="0"/>
              <a:t>Nonprofit</a:t>
            </a:r>
          </a:p>
          <a:p>
            <a:pPr lvl="1"/>
            <a:r>
              <a:rPr lang="en-US" dirty="0"/>
              <a:t>Educational</a:t>
            </a:r>
          </a:p>
          <a:p>
            <a:pPr lvl="1"/>
            <a:r>
              <a:rPr lang="en-US" dirty="0"/>
              <a:t>Research</a:t>
            </a:r>
          </a:p>
          <a:p>
            <a:pPr lvl="2"/>
            <a:r>
              <a:rPr lang="en-US" dirty="0"/>
              <a:t>Individual papers</a:t>
            </a:r>
          </a:p>
          <a:p>
            <a:pPr lvl="2"/>
            <a:r>
              <a:rPr lang="en-US" dirty="0"/>
              <a:t>Consortiums</a:t>
            </a:r>
          </a:p>
          <a:p>
            <a:pPr lvl="1"/>
            <a:r>
              <a:rPr lang="en-US" dirty="0"/>
              <a:t>Private</a:t>
            </a:r>
          </a:p>
          <a:p>
            <a:r>
              <a:rPr lang="en-US" dirty="0"/>
              <a:t>File structure complex – one elevation dataset may have 6+ individual files, that all get compiled upon use in software</a:t>
            </a:r>
          </a:p>
          <a:p>
            <a:r>
              <a:rPr lang="en-US" dirty="0"/>
              <a:t>File size can be massive: my master elevation dataset for Western India is several gigabytes!</a:t>
            </a:r>
          </a:p>
          <a:p>
            <a:r>
              <a:rPr lang="en-US" dirty="0"/>
              <a:t>In a GIS software, proliferation of “layers” mandates good naming schemes, efficient data storage, and logical file structure </a:t>
            </a:r>
          </a:p>
        </p:txBody>
      </p:sp>
      <p:sp>
        <p:nvSpPr>
          <p:cNvPr id="4" name="Date Placeholder 3">
            <a:extLst>
              <a:ext uri="{FF2B5EF4-FFF2-40B4-BE49-F238E27FC236}">
                <a16:creationId xmlns:a16="http://schemas.microsoft.com/office/drawing/2014/main" id="{13922D85-FABE-CA4F-85EA-3465C71BF8D6}"/>
              </a:ext>
            </a:extLst>
          </p:cNvPr>
          <p:cNvSpPr>
            <a:spLocks noGrp="1"/>
          </p:cNvSpPr>
          <p:nvPr>
            <p:ph type="dt" sz="half" idx="10"/>
          </p:nvPr>
        </p:nvSpPr>
        <p:spPr/>
        <p:txBody>
          <a:bodyPr/>
          <a:lstStyle/>
          <a:p>
            <a:fld id="{0C058645-6F24-9C43-8FC3-443F02031404}" type="datetime1">
              <a:rPr lang="en-US" smtClean="0"/>
              <a:t>10/26/21</a:t>
            </a:fld>
            <a:endParaRPr lang="en-US" dirty="0"/>
          </a:p>
        </p:txBody>
      </p:sp>
      <p:sp>
        <p:nvSpPr>
          <p:cNvPr id="6" name="Slide Number Placeholder 5">
            <a:extLst>
              <a:ext uri="{FF2B5EF4-FFF2-40B4-BE49-F238E27FC236}">
                <a16:creationId xmlns:a16="http://schemas.microsoft.com/office/drawing/2014/main" id="{8305BBE7-2D65-8E40-A524-C16DFC1627AE}"/>
              </a:ext>
            </a:extLst>
          </p:cNvPr>
          <p:cNvSpPr>
            <a:spLocks noGrp="1"/>
          </p:cNvSpPr>
          <p:nvPr>
            <p:ph type="sldNum" sz="quarter" idx="12"/>
          </p:nvPr>
        </p:nvSpPr>
        <p:spPr/>
        <p:txBody>
          <a:bodyPr>
            <a:normAutofit lnSpcReduction="10000"/>
          </a:bodyPr>
          <a:lstStyle/>
          <a:p>
            <a:fld id="{4FAB73BC-B049-4115-A692-8D63A059BFB8}" type="slidenum">
              <a:rPr lang="en-US" smtClean="0"/>
              <a:t>15</a:t>
            </a:fld>
            <a:endParaRPr lang="en-US" dirty="0"/>
          </a:p>
        </p:txBody>
      </p:sp>
      <p:sp>
        <p:nvSpPr>
          <p:cNvPr id="7" name="Footer Placeholder 4">
            <a:extLst>
              <a:ext uri="{FF2B5EF4-FFF2-40B4-BE49-F238E27FC236}">
                <a16:creationId xmlns:a16="http://schemas.microsoft.com/office/drawing/2014/main" id="{F4B09C39-FE6F-5143-9B91-571263F2EB1D}"/>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3993379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BF4A-3CC1-F740-9EF5-C1D48B88B7BC}"/>
              </a:ext>
            </a:extLst>
          </p:cNvPr>
          <p:cNvSpPr>
            <a:spLocks noGrp="1"/>
          </p:cNvSpPr>
          <p:nvPr>
            <p:ph type="title"/>
          </p:nvPr>
        </p:nvSpPr>
        <p:spPr>
          <a:xfrm>
            <a:off x="1261872" y="365759"/>
            <a:ext cx="9692640" cy="5046499"/>
          </a:xfrm>
        </p:spPr>
        <p:txBody>
          <a:bodyPr>
            <a:normAutofit/>
          </a:bodyPr>
          <a:lstStyle/>
          <a:p>
            <a:br>
              <a:rPr lang="en-US" dirty="0"/>
            </a:br>
            <a:r>
              <a:rPr lang="en-US" b="1" u="sng" dirty="0"/>
              <a:t>“Rules of GIS”</a:t>
            </a:r>
            <a:br>
              <a:rPr lang="en-US" dirty="0"/>
            </a:br>
            <a:br>
              <a:rPr lang="en-US" dirty="0"/>
            </a:br>
            <a:r>
              <a:rPr lang="en-US" dirty="0"/>
              <a:t>Rule #1: Pick a naming scheme, file structure, data format that suits you. Keep it consistent and document every choice you make throughout a project!</a:t>
            </a:r>
          </a:p>
        </p:txBody>
      </p:sp>
      <p:sp>
        <p:nvSpPr>
          <p:cNvPr id="3" name="Date Placeholder 2">
            <a:extLst>
              <a:ext uri="{FF2B5EF4-FFF2-40B4-BE49-F238E27FC236}">
                <a16:creationId xmlns:a16="http://schemas.microsoft.com/office/drawing/2014/main" id="{E575DACB-3CBB-BD4B-93AB-9523FFFAEC84}"/>
              </a:ext>
            </a:extLst>
          </p:cNvPr>
          <p:cNvSpPr>
            <a:spLocks noGrp="1"/>
          </p:cNvSpPr>
          <p:nvPr>
            <p:ph type="dt" sz="half" idx="10"/>
          </p:nvPr>
        </p:nvSpPr>
        <p:spPr/>
        <p:txBody>
          <a:bodyPr/>
          <a:lstStyle/>
          <a:p>
            <a:fld id="{36C54D54-7A92-A645-BFCE-8BE6B8068A7A}" type="datetime1">
              <a:rPr lang="en-US" smtClean="0"/>
              <a:t>10/26/21</a:t>
            </a:fld>
            <a:endParaRPr lang="en-US" dirty="0"/>
          </a:p>
        </p:txBody>
      </p:sp>
      <p:sp>
        <p:nvSpPr>
          <p:cNvPr id="5" name="Slide Number Placeholder 4">
            <a:extLst>
              <a:ext uri="{FF2B5EF4-FFF2-40B4-BE49-F238E27FC236}">
                <a16:creationId xmlns:a16="http://schemas.microsoft.com/office/drawing/2014/main" id="{3BA8EBAD-FC61-204D-B32C-F8BEC6DF1B6D}"/>
              </a:ext>
            </a:extLst>
          </p:cNvPr>
          <p:cNvSpPr>
            <a:spLocks noGrp="1"/>
          </p:cNvSpPr>
          <p:nvPr>
            <p:ph type="sldNum" sz="quarter" idx="12"/>
          </p:nvPr>
        </p:nvSpPr>
        <p:spPr/>
        <p:txBody>
          <a:bodyPr>
            <a:normAutofit lnSpcReduction="10000"/>
          </a:bodyPr>
          <a:lstStyle/>
          <a:p>
            <a:fld id="{4FAB73BC-B049-4115-A692-8D63A059BFB8}" type="slidenum">
              <a:rPr lang="en-US" smtClean="0"/>
              <a:t>16</a:t>
            </a:fld>
            <a:endParaRPr lang="en-US" dirty="0"/>
          </a:p>
        </p:txBody>
      </p:sp>
      <p:sp>
        <p:nvSpPr>
          <p:cNvPr id="6" name="Footer Placeholder 4">
            <a:extLst>
              <a:ext uri="{FF2B5EF4-FFF2-40B4-BE49-F238E27FC236}">
                <a16:creationId xmlns:a16="http://schemas.microsoft.com/office/drawing/2014/main" id="{6C5F9ED1-777F-E542-9128-0F2837D24A18}"/>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575256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C97A-35C9-0C47-A398-09F734C8F862}"/>
              </a:ext>
            </a:extLst>
          </p:cNvPr>
          <p:cNvSpPr>
            <a:spLocks noGrp="1"/>
          </p:cNvSpPr>
          <p:nvPr>
            <p:ph type="title"/>
          </p:nvPr>
        </p:nvSpPr>
        <p:spPr>
          <a:xfrm>
            <a:off x="1261872" y="365760"/>
            <a:ext cx="9692640" cy="1325562"/>
          </a:xfrm>
        </p:spPr>
        <p:txBody>
          <a:bodyPr anchor="b">
            <a:normAutofit/>
          </a:bodyPr>
          <a:lstStyle/>
          <a:p>
            <a:r>
              <a:rPr lang="en-US" dirty="0"/>
              <a:t>Coordinates &amp; Projections</a:t>
            </a:r>
          </a:p>
        </p:txBody>
      </p:sp>
      <p:sp>
        <p:nvSpPr>
          <p:cNvPr id="3" name="Content Placeholder 2">
            <a:extLst>
              <a:ext uri="{FF2B5EF4-FFF2-40B4-BE49-F238E27FC236}">
                <a16:creationId xmlns:a16="http://schemas.microsoft.com/office/drawing/2014/main" id="{0E01BFF6-5E87-854D-B2F3-DF25634C940A}"/>
              </a:ext>
            </a:extLst>
          </p:cNvPr>
          <p:cNvSpPr>
            <a:spLocks noGrp="1"/>
          </p:cNvSpPr>
          <p:nvPr>
            <p:ph sz="half" idx="2"/>
          </p:nvPr>
        </p:nvSpPr>
        <p:spPr>
          <a:xfrm>
            <a:off x="1261872" y="1828800"/>
            <a:ext cx="9345168" cy="4351337"/>
          </a:xfrm>
        </p:spPr>
        <p:txBody>
          <a:bodyPr>
            <a:normAutofit/>
          </a:bodyPr>
          <a:lstStyle/>
          <a:p>
            <a:r>
              <a:rPr lang="en-US" dirty="0"/>
              <a:t>We use coordinates to define the “where” on a map</a:t>
            </a:r>
          </a:p>
          <a:p>
            <a:pPr lvl="1"/>
            <a:r>
              <a:rPr lang="en-US" sz="1800" dirty="0">
                <a:solidFill>
                  <a:schemeClr val="tx1"/>
                </a:solidFill>
              </a:rPr>
              <a:t>Easting and Northing</a:t>
            </a:r>
          </a:p>
          <a:p>
            <a:pPr lvl="1"/>
            <a:r>
              <a:rPr lang="en-US" sz="1800" dirty="0">
                <a:solidFill>
                  <a:schemeClr val="tx1"/>
                </a:solidFill>
              </a:rPr>
              <a:t>X and Y</a:t>
            </a:r>
          </a:p>
          <a:p>
            <a:pPr lvl="1"/>
            <a:r>
              <a:rPr lang="en-US" sz="1800" dirty="0">
                <a:solidFill>
                  <a:schemeClr val="tx1"/>
                </a:solidFill>
              </a:rPr>
              <a:t>Latitude and Longitude</a:t>
            </a:r>
          </a:p>
          <a:p>
            <a:r>
              <a:rPr lang="en-US" dirty="0"/>
              <a:t>However, defining where something is may not be straightforward</a:t>
            </a:r>
          </a:p>
          <a:p>
            <a:pPr lvl="1"/>
            <a:r>
              <a:rPr lang="en-US" sz="1800" dirty="0">
                <a:solidFill>
                  <a:schemeClr val="tx1"/>
                </a:solidFill>
              </a:rPr>
              <a:t>Maps are a flat surface, and the earth is 3D. There is inherently distortion converting coordinates from 3D to 2D</a:t>
            </a:r>
          </a:p>
          <a:p>
            <a:pPr lvl="1"/>
            <a:r>
              <a:rPr lang="en-US" sz="1800" dirty="0">
                <a:solidFill>
                  <a:schemeClr val="tx1"/>
                </a:solidFill>
              </a:rPr>
              <a:t>Need to consider that the Earth is not a sphere</a:t>
            </a:r>
          </a:p>
          <a:p>
            <a:pPr lvl="1"/>
            <a:r>
              <a:rPr lang="en-US" sz="1800" dirty="0">
                <a:solidFill>
                  <a:schemeClr val="tx1"/>
                </a:solidFill>
              </a:rPr>
              <a:t>Error in spatial measurements</a:t>
            </a:r>
          </a:p>
          <a:p>
            <a:pPr lvl="1"/>
            <a:r>
              <a:rPr lang="en-US" sz="1800" dirty="0">
                <a:solidFill>
                  <a:schemeClr val="tx1"/>
                </a:solidFill>
              </a:rPr>
              <a:t>Physical location of an object changes through time</a:t>
            </a:r>
          </a:p>
          <a:p>
            <a:pPr lvl="1"/>
            <a:endParaRPr lang="en-US" sz="1800" dirty="0">
              <a:solidFill>
                <a:schemeClr val="tx1"/>
              </a:solidFill>
            </a:endParaRPr>
          </a:p>
        </p:txBody>
      </p:sp>
      <p:sp>
        <p:nvSpPr>
          <p:cNvPr id="4" name="Date Placeholder 3">
            <a:extLst>
              <a:ext uri="{FF2B5EF4-FFF2-40B4-BE49-F238E27FC236}">
                <a16:creationId xmlns:a16="http://schemas.microsoft.com/office/drawing/2014/main" id="{EBDCFB9C-68CA-5043-86C4-C9E86D68E851}"/>
              </a:ext>
            </a:extLst>
          </p:cNvPr>
          <p:cNvSpPr>
            <a:spLocks noGrp="1"/>
          </p:cNvSpPr>
          <p:nvPr>
            <p:ph type="dt" sz="half" idx="10"/>
          </p:nvPr>
        </p:nvSpPr>
        <p:spPr>
          <a:xfrm rot="16200000">
            <a:off x="10797542" y="998537"/>
            <a:ext cx="1904999" cy="365125"/>
          </a:xfrm>
        </p:spPr>
        <p:txBody>
          <a:bodyPr anchor="ctr">
            <a:normAutofit/>
          </a:bodyPr>
          <a:lstStyle/>
          <a:p>
            <a:pPr>
              <a:spcAft>
                <a:spcPts val="600"/>
              </a:spcAft>
            </a:pPr>
            <a:fld id="{0C058645-6F24-9C43-8FC3-443F02031404}" type="datetime1">
              <a:rPr lang="en-US" smtClean="0"/>
              <a:pPr>
                <a:spcAft>
                  <a:spcPts val="600"/>
                </a:spcAft>
              </a:pPr>
              <a:t>10/26/21</a:t>
            </a:fld>
            <a:endParaRPr lang="en-US"/>
          </a:p>
        </p:txBody>
      </p:sp>
      <p:sp>
        <p:nvSpPr>
          <p:cNvPr id="6" name="Slide Number Placeholder 5">
            <a:extLst>
              <a:ext uri="{FF2B5EF4-FFF2-40B4-BE49-F238E27FC236}">
                <a16:creationId xmlns:a16="http://schemas.microsoft.com/office/drawing/2014/main" id="{624CD7DF-8F06-3B4D-9D55-0BB624E88CC4}"/>
              </a:ext>
            </a:extLst>
          </p:cNvPr>
          <p:cNvSpPr>
            <a:spLocks noGrp="1"/>
          </p:cNvSpPr>
          <p:nvPr>
            <p:ph type="sldNum" sz="quarter" idx="12"/>
          </p:nvPr>
        </p:nvSpPr>
        <p:spPr>
          <a:xfrm>
            <a:off x="11292840" y="6172200"/>
            <a:ext cx="914400" cy="593725"/>
          </a:xfrm>
        </p:spPr>
        <p:txBody>
          <a:bodyPr anchor="ctr">
            <a:normAutofit/>
          </a:bodyPr>
          <a:lstStyle/>
          <a:p>
            <a:pPr>
              <a:lnSpc>
                <a:spcPct val="90000"/>
              </a:lnSpc>
              <a:spcAft>
                <a:spcPts val="600"/>
              </a:spcAft>
            </a:pPr>
            <a:fld id="{4FAB73BC-B049-4115-A692-8D63A059BFB8}" type="slidenum">
              <a:rPr lang="en-US" smtClean="0"/>
              <a:pPr>
                <a:lnSpc>
                  <a:spcPct val="90000"/>
                </a:lnSpc>
                <a:spcAft>
                  <a:spcPts val="600"/>
                </a:spcAft>
              </a:pPr>
              <a:t>17</a:t>
            </a:fld>
            <a:endParaRPr lang="en-US"/>
          </a:p>
        </p:txBody>
      </p:sp>
      <p:sp>
        <p:nvSpPr>
          <p:cNvPr id="7" name="Footer Placeholder 4">
            <a:extLst>
              <a:ext uri="{FF2B5EF4-FFF2-40B4-BE49-F238E27FC236}">
                <a16:creationId xmlns:a16="http://schemas.microsoft.com/office/drawing/2014/main" id="{E787C6E8-F17D-074C-8C71-5DABCB78EDB0}"/>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39842456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48F98-41F8-4845-AC11-F9F315869141}"/>
              </a:ext>
            </a:extLst>
          </p:cNvPr>
          <p:cNvSpPr>
            <a:spLocks noGrp="1"/>
          </p:cNvSpPr>
          <p:nvPr>
            <p:ph type="title"/>
          </p:nvPr>
        </p:nvSpPr>
        <p:spPr/>
        <p:txBody>
          <a:bodyPr/>
          <a:lstStyle/>
          <a:p>
            <a:endParaRPr lang="en-US"/>
          </a:p>
        </p:txBody>
      </p:sp>
      <p:pic>
        <p:nvPicPr>
          <p:cNvPr id="8" name="Content Placeholder 7" descr="Map&#10;&#10;Description automatically generated">
            <a:extLst>
              <a:ext uri="{FF2B5EF4-FFF2-40B4-BE49-F238E27FC236}">
                <a16:creationId xmlns:a16="http://schemas.microsoft.com/office/drawing/2014/main" id="{53DA2C5A-281B-2149-83BA-610A6628CFAB}"/>
              </a:ext>
            </a:extLst>
          </p:cNvPr>
          <p:cNvPicPr>
            <a:picLocks noGrp="1" noChangeAspect="1"/>
          </p:cNvPicPr>
          <p:nvPr>
            <p:ph idx="1"/>
          </p:nvPr>
        </p:nvPicPr>
        <p:blipFill>
          <a:blip r:embed="rId2"/>
          <a:stretch>
            <a:fillRect/>
          </a:stretch>
        </p:blipFill>
        <p:spPr>
          <a:xfrm>
            <a:off x="2206752" y="8212"/>
            <a:ext cx="6358128" cy="6849788"/>
          </a:xfrm>
        </p:spPr>
      </p:pic>
      <p:sp>
        <p:nvSpPr>
          <p:cNvPr id="4" name="Date Placeholder 3">
            <a:extLst>
              <a:ext uri="{FF2B5EF4-FFF2-40B4-BE49-F238E27FC236}">
                <a16:creationId xmlns:a16="http://schemas.microsoft.com/office/drawing/2014/main" id="{4FBF7936-51A2-1143-86A8-14D6B5D48DA5}"/>
              </a:ext>
            </a:extLst>
          </p:cNvPr>
          <p:cNvSpPr>
            <a:spLocks noGrp="1"/>
          </p:cNvSpPr>
          <p:nvPr>
            <p:ph type="dt" sz="half" idx="10"/>
          </p:nvPr>
        </p:nvSpPr>
        <p:spPr/>
        <p:txBody>
          <a:bodyPr/>
          <a:lstStyle/>
          <a:p>
            <a:fld id="{0C058645-6F24-9C43-8FC3-443F02031404}" type="datetime1">
              <a:rPr lang="en-US" smtClean="0"/>
              <a:t>10/26/21</a:t>
            </a:fld>
            <a:endParaRPr lang="en-US" dirty="0"/>
          </a:p>
        </p:txBody>
      </p:sp>
      <p:sp>
        <p:nvSpPr>
          <p:cNvPr id="5" name="Slide Number Placeholder 4">
            <a:extLst>
              <a:ext uri="{FF2B5EF4-FFF2-40B4-BE49-F238E27FC236}">
                <a16:creationId xmlns:a16="http://schemas.microsoft.com/office/drawing/2014/main" id="{267B2FB8-905E-6A45-8885-61C5A82FF504}"/>
              </a:ext>
            </a:extLst>
          </p:cNvPr>
          <p:cNvSpPr>
            <a:spLocks noGrp="1"/>
          </p:cNvSpPr>
          <p:nvPr>
            <p:ph type="sldNum" sz="quarter" idx="12"/>
          </p:nvPr>
        </p:nvSpPr>
        <p:spPr/>
        <p:txBody>
          <a:bodyPr>
            <a:normAutofit lnSpcReduction="10000"/>
          </a:bodyPr>
          <a:lstStyle/>
          <a:p>
            <a:fld id="{4FAB73BC-B049-4115-A692-8D63A059BFB8}" type="slidenum">
              <a:rPr lang="en-US" smtClean="0"/>
              <a:t>18</a:t>
            </a:fld>
            <a:endParaRPr lang="en-US" dirty="0"/>
          </a:p>
        </p:txBody>
      </p:sp>
      <p:sp>
        <p:nvSpPr>
          <p:cNvPr id="6" name="Footer Placeholder 5">
            <a:extLst>
              <a:ext uri="{FF2B5EF4-FFF2-40B4-BE49-F238E27FC236}">
                <a16:creationId xmlns:a16="http://schemas.microsoft.com/office/drawing/2014/main" id="{4CA305C0-6D48-314B-B04A-DB41D4B139FC}"/>
              </a:ext>
            </a:extLst>
          </p:cNvPr>
          <p:cNvSpPr>
            <a:spLocks noGrp="1"/>
          </p:cNvSpPr>
          <p:nvPr>
            <p:ph type="ftr" sz="quarter" idx="3"/>
          </p:nvPr>
        </p:nvSpPr>
        <p:spPr>
          <a:xfrm rot="16200000">
            <a:off x="9959341" y="4046537"/>
            <a:ext cx="3581400" cy="365125"/>
          </a:xfrm>
        </p:spPr>
        <p:txBody>
          <a:bodyPr/>
          <a:lstStyle/>
          <a:p>
            <a:r>
              <a:rPr lang="en-US"/>
              <a:t>UC GIS for Geoscientists- Session 1 - GIS Fundamentals  Presented by N.D. Barber (Cambridge) ndb38@cam.ac.uk</a:t>
            </a:r>
            <a:endParaRPr lang="en-US" dirty="0"/>
          </a:p>
        </p:txBody>
      </p:sp>
    </p:spTree>
    <p:extLst>
      <p:ext uri="{BB962C8B-B14F-4D97-AF65-F5344CB8AC3E}">
        <p14:creationId xmlns:p14="http://schemas.microsoft.com/office/powerpoint/2010/main" val="3822695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E56FE-640C-774F-A2D5-CEE694829B1A}"/>
              </a:ext>
            </a:extLst>
          </p:cNvPr>
          <p:cNvSpPr>
            <a:spLocks noGrp="1"/>
          </p:cNvSpPr>
          <p:nvPr>
            <p:ph type="title"/>
          </p:nvPr>
        </p:nvSpPr>
        <p:spPr>
          <a:xfrm>
            <a:off x="1261872" y="-281280"/>
            <a:ext cx="9418320" cy="4041648"/>
          </a:xfrm>
        </p:spPr>
        <p:txBody>
          <a:bodyPr/>
          <a:lstStyle/>
          <a:p>
            <a:pPr algn="ctr"/>
            <a:r>
              <a:rPr lang="en-US" dirty="0"/>
              <a:t>Acknowledgements</a:t>
            </a:r>
            <a:br>
              <a:rPr lang="en-US" dirty="0"/>
            </a:br>
            <a:br>
              <a:rPr lang="en-US" dirty="0"/>
            </a:br>
            <a:endParaRPr lang="en-US" dirty="0"/>
          </a:p>
        </p:txBody>
      </p:sp>
      <p:sp>
        <p:nvSpPr>
          <p:cNvPr id="3" name="Text Placeholder 2">
            <a:extLst>
              <a:ext uri="{FF2B5EF4-FFF2-40B4-BE49-F238E27FC236}">
                <a16:creationId xmlns:a16="http://schemas.microsoft.com/office/drawing/2014/main" id="{9CB1171A-59BA-7F4E-AEE7-EC90407B12D7}"/>
              </a:ext>
            </a:extLst>
          </p:cNvPr>
          <p:cNvSpPr>
            <a:spLocks noGrp="1"/>
          </p:cNvSpPr>
          <p:nvPr>
            <p:ph type="body" idx="1"/>
          </p:nvPr>
        </p:nvSpPr>
        <p:spPr/>
        <p:txBody>
          <a:bodyPr>
            <a:normAutofit/>
          </a:bodyPr>
          <a:lstStyle/>
          <a:p>
            <a:pPr algn="ctr"/>
            <a:r>
              <a:rPr lang="en-US" dirty="0"/>
              <a:t>Thank you to McGill University (Cat Crotty), University College London (Emma Liu), and the Volcano Magmatic Studies Group (Claire Harnett and Emma Watts) for helping to shape the course, and for providing a platform where I can share my love of GIS with you! </a:t>
            </a:r>
          </a:p>
        </p:txBody>
      </p:sp>
      <p:sp>
        <p:nvSpPr>
          <p:cNvPr id="4" name="Date Placeholder 3">
            <a:extLst>
              <a:ext uri="{FF2B5EF4-FFF2-40B4-BE49-F238E27FC236}">
                <a16:creationId xmlns:a16="http://schemas.microsoft.com/office/drawing/2014/main" id="{6167F1B1-98E7-9341-90C2-8452D55E2F7D}"/>
              </a:ext>
            </a:extLst>
          </p:cNvPr>
          <p:cNvSpPr>
            <a:spLocks noGrp="1"/>
          </p:cNvSpPr>
          <p:nvPr>
            <p:ph type="dt" sz="half" idx="10"/>
          </p:nvPr>
        </p:nvSpPr>
        <p:spPr/>
        <p:txBody>
          <a:bodyPr/>
          <a:lstStyle/>
          <a:p>
            <a:fld id="{453754D5-8BE9-294A-B481-283E1E39E0CC}" type="datetime1">
              <a:rPr lang="en-US" smtClean="0"/>
              <a:t>10/26/21</a:t>
            </a:fld>
            <a:endParaRPr lang="en-US" dirty="0"/>
          </a:p>
        </p:txBody>
      </p:sp>
      <p:sp>
        <p:nvSpPr>
          <p:cNvPr id="6" name="Slide Number Placeholder 5">
            <a:extLst>
              <a:ext uri="{FF2B5EF4-FFF2-40B4-BE49-F238E27FC236}">
                <a16:creationId xmlns:a16="http://schemas.microsoft.com/office/drawing/2014/main" id="{1121D2DD-A72B-6842-8926-602019D8AF3F}"/>
              </a:ext>
            </a:extLst>
          </p:cNvPr>
          <p:cNvSpPr>
            <a:spLocks noGrp="1"/>
          </p:cNvSpPr>
          <p:nvPr>
            <p:ph type="sldNum" sz="quarter" idx="12"/>
          </p:nvPr>
        </p:nvSpPr>
        <p:spPr/>
        <p:txBody>
          <a:bodyPr>
            <a:normAutofit lnSpcReduction="10000"/>
          </a:bodyPr>
          <a:lstStyle/>
          <a:p>
            <a:fld id="{4FAB73BC-B049-4115-A692-8D63A059BFB8}" type="slidenum">
              <a:rPr lang="en-US" smtClean="0"/>
              <a:t>1</a:t>
            </a:fld>
            <a:endParaRPr lang="en-US" dirty="0"/>
          </a:p>
        </p:txBody>
      </p:sp>
      <p:pic>
        <p:nvPicPr>
          <p:cNvPr id="12" name="Picture 11" descr="A close up of a logo&#10;&#10;Description automatically generated">
            <a:extLst>
              <a:ext uri="{FF2B5EF4-FFF2-40B4-BE49-F238E27FC236}">
                <a16:creationId xmlns:a16="http://schemas.microsoft.com/office/drawing/2014/main" id="{3C112B4E-CCC1-C14F-99B4-F1652235D3B8}"/>
              </a:ext>
            </a:extLst>
          </p:cNvPr>
          <p:cNvPicPr>
            <a:picLocks noChangeAspect="1"/>
          </p:cNvPicPr>
          <p:nvPr/>
        </p:nvPicPr>
        <p:blipFill>
          <a:blip r:embed="rId2"/>
          <a:stretch>
            <a:fillRect/>
          </a:stretch>
        </p:blipFill>
        <p:spPr>
          <a:xfrm>
            <a:off x="640864" y="2289305"/>
            <a:ext cx="2285625" cy="1942781"/>
          </a:xfrm>
          <a:prstGeom prst="rect">
            <a:avLst/>
          </a:prstGeom>
        </p:spPr>
      </p:pic>
      <p:pic>
        <p:nvPicPr>
          <p:cNvPr id="8" name="Picture 7" descr="A close up of a sign&#10;&#10;Description automatically generated">
            <a:extLst>
              <a:ext uri="{FF2B5EF4-FFF2-40B4-BE49-F238E27FC236}">
                <a16:creationId xmlns:a16="http://schemas.microsoft.com/office/drawing/2014/main" id="{AEF274A0-D3CC-1C4A-AC44-488ED6296EB3}"/>
              </a:ext>
            </a:extLst>
          </p:cNvPr>
          <p:cNvPicPr>
            <a:picLocks noChangeAspect="1"/>
          </p:cNvPicPr>
          <p:nvPr/>
        </p:nvPicPr>
        <p:blipFill>
          <a:blip r:embed="rId3"/>
          <a:stretch>
            <a:fillRect/>
          </a:stretch>
        </p:blipFill>
        <p:spPr>
          <a:xfrm>
            <a:off x="2918104" y="2292222"/>
            <a:ext cx="1563544" cy="1980489"/>
          </a:xfrm>
          <a:prstGeom prst="rect">
            <a:avLst/>
          </a:prstGeom>
        </p:spPr>
      </p:pic>
      <p:sp>
        <p:nvSpPr>
          <p:cNvPr id="10" name="Footer Placeholder 4">
            <a:extLst>
              <a:ext uri="{FF2B5EF4-FFF2-40B4-BE49-F238E27FC236}">
                <a16:creationId xmlns:a16="http://schemas.microsoft.com/office/drawing/2014/main" id="{A751C1C6-C770-2E4F-9AF0-5179624D0010}"/>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pic>
        <p:nvPicPr>
          <p:cNvPr id="13" name="Picture 12" descr="Logo&#10;&#10;Description automatically generated">
            <a:extLst>
              <a:ext uri="{FF2B5EF4-FFF2-40B4-BE49-F238E27FC236}">
                <a16:creationId xmlns:a16="http://schemas.microsoft.com/office/drawing/2014/main" id="{313F2278-BECB-9F42-8E6C-E449A6DE0B96}"/>
              </a:ext>
            </a:extLst>
          </p:cNvPr>
          <p:cNvPicPr>
            <a:picLocks noChangeAspect="1"/>
          </p:cNvPicPr>
          <p:nvPr/>
        </p:nvPicPr>
        <p:blipFill>
          <a:blip r:embed="rId4"/>
          <a:stretch>
            <a:fillRect/>
          </a:stretch>
        </p:blipFill>
        <p:spPr>
          <a:xfrm>
            <a:off x="4700239" y="3351453"/>
            <a:ext cx="2791522" cy="817829"/>
          </a:xfrm>
          <a:prstGeom prst="rect">
            <a:avLst/>
          </a:prstGeom>
        </p:spPr>
      </p:pic>
      <p:pic>
        <p:nvPicPr>
          <p:cNvPr id="17" name="Picture 16" descr="Logo&#10;&#10;Description automatically generated">
            <a:extLst>
              <a:ext uri="{FF2B5EF4-FFF2-40B4-BE49-F238E27FC236}">
                <a16:creationId xmlns:a16="http://schemas.microsoft.com/office/drawing/2014/main" id="{C0E4B7C9-3DB0-454E-AB4A-DE7A2139A6BA}"/>
              </a:ext>
            </a:extLst>
          </p:cNvPr>
          <p:cNvPicPr>
            <a:picLocks noChangeAspect="1"/>
          </p:cNvPicPr>
          <p:nvPr/>
        </p:nvPicPr>
        <p:blipFill>
          <a:blip r:embed="rId5"/>
          <a:stretch>
            <a:fillRect/>
          </a:stretch>
        </p:blipFill>
        <p:spPr>
          <a:xfrm>
            <a:off x="4630544" y="2259360"/>
            <a:ext cx="2857500" cy="800100"/>
          </a:xfrm>
          <a:prstGeom prst="rect">
            <a:avLst/>
          </a:prstGeom>
        </p:spPr>
      </p:pic>
      <p:pic>
        <p:nvPicPr>
          <p:cNvPr id="19" name="Picture 18" descr="A picture containing text, clipart&#10;&#10;Description automatically generated">
            <a:extLst>
              <a:ext uri="{FF2B5EF4-FFF2-40B4-BE49-F238E27FC236}">
                <a16:creationId xmlns:a16="http://schemas.microsoft.com/office/drawing/2014/main" id="{53B1DE41-7D40-A94A-9693-90E44F4F2D9F}"/>
              </a:ext>
            </a:extLst>
          </p:cNvPr>
          <p:cNvPicPr>
            <a:picLocks noChangeAspect="1"/>
          </p:cNvPicPr>
          <p:nvPr/>
        </p:nvPicPr>
        <p:blipFill>
          <a:blip r:embed="rId6"/>
          <a:stretch>
            <a:fillRect/>
          </a:stretch>
        </p:blipFill>
        <p:spPr>
          <a:xfrm>
            <a:off x="7658099" y="2438313"/>
            <a:ext cx="1244415" cy="1702884"/>
          </a:xfrm>
          <a:prstGeom prst="rect">
            <a:avLst/>
          </a:prstGeom>
        </p:spPr>
      </p:pic>
      <p:pic>
        <p:nvPicPr>
          <p:cNvPr id="21" name="Picture 20" descr="Logo, company name&#10;&#10;Description automatically generated">
            <a:extLst>
              <a:ext uri="{FF2B5EF4-FFF2-40B4-BE49-F238E27FC236}">
                <a16:creationId xmlns:a16="http://schemas.microsoft.com/office/drawing/2014/main" id="{A6A8AC3D-CADE-A148-9871-A9BDD02056E4}"/>
              </a:ext>
            </a:extLst>
          </p:cNvPr>
          <p:cNvPicPr>
            <a:picLocks noChangeAspect="1"/>
          </p:cNvPicPr>
          <p:nvPr/>
        </p:nvPicPr>
        <p:blipFill>
          <a:blip r:embed="rId7"/>
          <a:stretch>
            <a:fillRect/>
          </a:stretch>
        </p:blipFill>
        <p:spPr>
          <a:xfrm>
            <a:off x="8902514" y="2270450"/>
            <a:ext cx="1980490" cy="1980490"/>
          </a:xfrm>
          <a:prstGeom prst="rect">
            <a:avLst/>
          </a:prstGeom>
        </p:spPr>
      </p:pic>
    </p:spTree>
    <p:extLst>
      <p:ext uri="{BB962C8B-B14F-4D97-AF65-F5344CB8AC3E}">
        <p14:creationId xmlns:p14="http://schemas.microsoft.com/office/powerpoint/2010/main" val="1358226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BF4A-3CC1-F740-9EF5-C1D48B88B7BC}"/>
              </a:ext>
            </a:extLst>
          </p:cNvPr>
          <p:cNvSpPr>
            <a:spLocks noGrp="1"/>
          </p:cNvSpPr>
          <p:nvPr>
            <p:ph type="title"/>
          </p:nvPr>
        </p:nvSpPr>
        <p:spPr>
          <a:xfrm>
            <a:off x="1261872" y="365759"/>
            <a:ext cx="9692640" cy="5046499"/>
          </a:xfrm>
        </p:spPr>
        <p:txBody>
          <a:bodyPr>
            <a:normAutofit/>
          </a:bodyPr>
          <a:lstStyle/>
          <a:p>
            <a:r>
              <a:rPr lang="en-US" dirty="0"/>
              <a:t>Rule #2 : Known your coordinate system and make every layer in a project use the same system. </a:t>
            </a:r>
            <a:r>
              <a:rPr lang="en-US" i="1" dirty="0"/>
              <a:t>This needs to be done prior to any analysis!!</a:t>
            </a:r>
          </a:p>
        </p:txBody>
      </p:sp>
      <p:sp>
        <p:nvSpPr>
          <p:cNvPr id="3" name="Date Placeholder 2">
            <a:extLst>
              <a:ext uri="{FF2B5EF4-FFF2-40B4-BE49-F238E27FC236}">
                <a16:creationId xmlns:a16="http://schemas.microsoft.com/office/drawing/2014/main" id="{E575DACB-3CBB-BD4B-93AB-9523FFFAEC84}"/>
              </a:ext>
            </a:extLst>
          </p:cNvPr>
          <p:cNvSpPr>
            <a:spLocks noGrp="1"/>
          </p:cNvSpPr>
          <p:nvPr>
            <p:ph type="dt" sz="half" idx="10"/>
          </p:nvPr>
        </p:nvSpPr>
        <p:spPr/>
        <p:txBody>
          <a:bodyPr/>
          <a:lstStyle/>
          <a:p>
            <a:fld id="{36C54D54-7A92-A645-BFCE-8BE6B8068A7A}" type="datetime1">
              <a:rPr lang="en-US" smtClean="0"/>
              <a:t>10/26/21</a:t>
            </a:fld>
            <a:endParaRPr lang="en-US" dirty="0"/>
          </a:p>
        </p:txBody>
      </p:sp>
      <p:sp>
        <p:nvSpPr>
          <p:cNvPr id="5" name="Slide Number Placeholder 4">
            <a:extLst>
              <a:ext uri="{FF2B5EF4-FFF2-40B4-BE49-F238E27FC236}">
                <a16:creationId xmlns:a16="http://schemas.microsoft.com/office/drawing/2014/main" id="{3BA8EBAD-FC61-204D-B32C-F8BEC6DF1B6D}"/>
              </a:ext>
            </a:extLst>
          </p:cNvPr>
          <p:cNvSpPr>
            <a:spLocks noGrp="1"/>
          </p:cNvSpPr>
          <p:nvPr>
            <p:ph type="sldNum" sz="quarter" idx="12"/>
          </p:nvPr>
        </p:nvSpPr>
        <p:spPr/>
        <p:txBody>
          <a:bodyPr>
            <a:normAutofit lnSpcReduction="10000"/>
          </a:bodyPr>
          <a:lstStyle/>
          <a:p>
            <a:fld id="{4FAB73BC-B049-4115-A692-8D63A059BFB8}" type="slidenum">
              <a:rPr lang="en-US" smtClean="0"/>
              <a:t>19</a:t>
            </a:fld>
            <a:endParaRPr lang="en-US" dirty="0"/>
          </a:p>
        </p:txBody>
      </p:sp>
      <p:sp>
        <p:nvSpPr>
          <p:cNvPr id="6" name="Footer Placeholder 4">
            <a:extLst>
              <a:ext uri="{FF2B5EF4-FFF2-40B4-BE49-F238E27FC236}">
                <a16:creationId xmlns:a16="http://schemas.microsoft.com/office/drawing/2014/main" id="{9FBDE871-46EE-4941-9E5E-96A153271076}"/>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345339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DB2B5-A082-4F4F-AA6A-15AF0332DB5D}"/>
              </a:ext>
            </a:extLst>
          </p:cNvPr>
          <p:cNvSpPr>
            <a:spLocks noGrp="1"/>
          </p:cNvSpPr>
          <p:nvPr>
            <p:ph type="title"/>
          </p:nvPr>
        </p:nvSpPr>
        <p:spPr/>
        <p:txBody>
          <a:bodyPr>
            <a:normAutofit/>
          </a:bodyPr>
          <a:lstStyle/>
          <a:p>
            <a:r>
              <a:rPr lang="en-US" dirty="0"/>
              <a:t>Data Types</a:t>
            </a:r>
          </a:p>
        </p:txBody>
      </p:sp>
      <p:sp>
        <p:nvSpPr>
          <p:cNvPr id="3" name="Content Placeholder 2">
            <a:extLst>
              <a:ext uri="{FF2B5EF4-FFF2-40B4-BE49-F238E27FC236}">
                <a16:creationId xmlns:a16="http://schemas.microsoft.com/office/drawing/2014/main" id="{D6662AD5-9A98-F646-9D6B-720F02F5FC4C}"/>
              </a:ext>
            </a:extLst>
          </p:cNvPr>
          <p:cNvSpPr>
            <a:spLocks noGrp="1"/>
          </p:cNvSpPr>
          <p:nvPr>
            <p:ph sz="half" idx="1"/>
          </p:nvPr>
        </p:nvSpPr>
        <p:spPr/>
        <p:txBody>
          <a:bodyPr/>
          <a:lstStyle/>
          <a:p>
            <a:r>
              <a:rPr lang="en-US" dirty="0"/>
              <a:t>VECTOR DATA</a:t>
            </a:r>
          </a:p>
          <a:p>
            <a:pPr lvl="1"/>
            <a:r>
              <a:rPr lang="en-US" dirty="0"/>
              <a:t>Essentially, a spreadsheet that is visualized by a geometry </a:t>
            </a:r>
          </a:p>
          <a:p>
            <a:pPr lvl="1"/>
            <a:r>
              <a:rPr lang="en-US" dirty="0"/>
              <a:t>Geometries include Point, Line, Polygon, Multiline, </a:t>
            </a:r>
            <a:r>
              <a:rPr lang="en-US" dirty="0" err="1"/>
              <a:t>Multishape</a:t>
            </a:r>
            <a:r>
              <a:rPr lang="en-US" dirty="0"/>
              <a:t>, etc.</a:t>
            </a:r>
          </a:p>
          <a:p>
            <a:pPr lvl="1"/>
            <a:r>
              <a:rPr lang="en-US" dirty="0"/>
              <a:t>Common format: Shapefile (.</a:t>
            </a:r>
            <a:r>
              <a:rPr lang="en-US" dirty="0" err="1"/>
              <a:t>shp</a:t>
            </a:r>
            <a:r>
              <a:rPr lang="en-US" dirty="0"/>
              <a:t>), </a:t>
            </a:r>
            <a:r>
              <a:rPr lang="en-US" dirty="0" err="1"/>
              <a:t>Geopackage</a:t>
            </a:r>
            <a:r>
              <a:rPr lang="en-US" dirty="0"/>
              <a:t> (.</a:t>
            </a:r>
            <a:r>
              <a:rPr lang="en-US" dirty="0" err="1"/>
              <a:t>gpkg</a:t>
            </a:r>
            <a:r>
              <a:rPr lang="en-US" dirty="0"/>
              <a:t>), File Geodatabase, KML, CSV, </a:t>
            </a:r>
            <a:r>
              <a:rPr lang="en-US" dirty="0" err="1"/>
              <a:t>GeoJSON</a:t>
            </a:r>
            <a:endParaRPr lang="en-US" dirty="0"/>
          </a:p>
          <a:p>
            <a:pPr lvl="1"/>
            <a:r>
              <a:rPr lang="en-US" dirty="0"/>
              <a:t>Relevant data stored in an ATTRIBUTE TABLE</a:t>
            </a:r>
          </a:p>
        </p:txBody>
      </p:sp>
      <p:sp>
        <p:nvSpPr>
          <p:cNvPr id="4" name="Content Placeholder 3">
            <a:extLst>
              <a:ext uri="{FF2B5EF4-FFF2-40B4-BE49-F238E27FC236}">
                <a16:creationId xmlns:a16="http://schemas.microsoft.com/office/drawing/2014/main" id="{E90A05A8-43FF-C14C-B1A7-A7242BE3B278}"/>
              </a:ext>
            </a:extLst>
          </p:cNvPr>
          <p:cNvSpPr>
            <a:spLocks noGrp="1"/>
          </p:cNvSpPr>
          <p:nvPr>
            <p:ph sz="half" idx="2"/>
          </p:nvPr>
        </p:nvSpPr>
        <p:spPr/>
        <p:txBody>
          <a:bodyPr/>
          <a:lstStyle/>
          <a:p>
            <a:r>
              <a:rPr lang="en-US" dirty="0"/>
              <a:t>RASTER DATA</a:t>
            </a:r>
          </a:p>
          <a:p>
            <a:pPr lvl="1"/>
            <a:r>
              <a:rPr lang="en-US" dirty="0"/>
              <a:t>Digital image, with data stored in discrete cells of a specific resolution &amp; spectral value</a:t>
            </a:r>
          </a:p>
          <a:p>
            <a:pPr lvl="1"/>
            <a:r>
              <a:rPr lang="en-US" dirty="0"/>
              <a:t>Efficient way to store and present large amount of data</a:t>
            </a:r>
          </a:p>
          <a:p>
            <a:pPr lvl="1"/>
            <a:r>
              <a:rPr lang="en-US" dirty="0"/>
              <a:t>Common formats: </a:t>
            </a:r>
            <a:r>
              <a:rPr lang="en-US" dirty="0" err="1"/>
              <a:t>GeoTIFF</a:t>
            </a:r>
            <a:r>
              <a:rPr lang="en-US" dirty="0"/>
              <a:t>, ESRI Grid, GDAL VRT, etc.</a:t>
            </a:r>
          </a:p>
          <a:p>
            <a:pPr lvl="1"/>
            <a:r>
              <a:rPr lang="en-US" dirty="0"/>
              <a:t>Common uses: Elevation, satellite data</a:t>
            </a:r>
          </a:p>
          <a:p>
            <a:pPr lvl="1"/>
            <a:endParaRPr lang="en-US" dirty="0"/>
          </a:p>
        </p:txBody>
      </p:sp>
      <p:sp>
        <p:nvSpPr>
          <p:cNvPr id="5" name="Date Placeholder 4">
            <a:extLst>
              <a:ext uri="{FF2B5EF4-FFF2-40B4-BE49-F238E27FC236}">
                <a16:creationId xmlns:a16="http://schemas.microsoft.com/office/drawing/2014/main" id="{FC52277B-BC46-9445-8F9A-EC97B93B75AD}"/>
              </a:ext>
            </a:extLst>
          </p:cNvPr>
          <p:cNvSpPr>
            <a:spLocks noGrp="1"/>
          </p:cNvSpPr>
          <p:nvPr>
            <p:ph type="dt" sz="half" idx="10"/>
          </p:nvPr>
        </p:nvSpPr>
        <p:spPr/>
        <p:txBody>
          <a:bodyPr/>
          <a:lstStyle/>
          <a:p>
            <a:fld id="{CA2FF639-FC09-5F4A-B23C-8B1FDDDDEFBF}" type="datetime1">
              <a:rPr lang="en-US" smtClean="0"/>
              <a:t>10/26/21</a:t>
            </a:fld>
            <a:endParaRPr lang="en-US" dirty="0"/>
          </a:p>
        </p:txBody>
      </p:sp>
      <p:sp>
        <p:nvSpPr>
          <p:cNvPr id="7" name="Slide Number Placeholder 6">
            <a:extLst>
              <a:ext uri="{FF2B5EF4-FFF2-40B4-BE49-F238E27FC236}">
                <a16:creationId xmlns:a16="http://schemas.microsoft.com/office/drawing/2014/main" id="{22AE61AE-8358-2E4C-BE8F-5F4B54FB22A8}"/>
              </a:ext>
            </a:extLst>
          </p:cNvPr>
          <p:cNvSpPr>
            <a:spLocks noGrp="1"/>
          </p:cNvSpPr>
          <p:nvPr>
            <p:ph type="sldNum" sz="quarter" idx="12"/>
          </p:nvPr>
        </p:nvSpPr>
        <p:spPr/>
        <p:txBody>
          <a:bodyPr>
            <a:normAutofit lnSpcReduction="10000"/>
          </a:bodyPr>
          <a:lstStyle/>
          <a:p>
            <a:fld id="{4FAB73BC-B049-4115-A692-8D63A059BFB8}" type="slidenum">
              <a:rPr lang="en-US" smtClean="0"/>
              <a:t>20</a:t>
            </a:fld>
            <a:endParaRPr lang="en-US" dirty="0"/>
          </a:p>
        </p:txBody>
      </p:sp>
      <p:pic>
        <p:nvPicPr>
          <p:cNvPr id="9" name="Picture 8" descr="A picture containing game&#10;&#10;Description automatically generated">
            <a:extLst>
              <a:ext uri="{FF2B5EF4-FFF2-40B4-BE49-F238E27FC236}">
                <a16:creationId xmlns:a16="http://schemas.microsoft.com/office/drawing/2014/main" id="{BBC53A90-FEC5-7B4A-8E91-B740D599D88F}"/>
              </a:ext>
            </a:extLst>
          </p:cNvPr>
          <p:cNvPicPr>
            <a:picLocks noChangeAspect="1"/>
          </p:cNvPicPr>
          <p:nvPr/>
        </p:nvPicPr>
        <p:blipFill>
          <a:blip r:embed="rId2"/>
          <a:stretch>
            <a:fillRect/>
          </a:stretch>
        </p:blipFill>
        <p:spPr>
          <a:xfrm>
            <a:off x="2948682" y="4760114"/>
            <a:ext cx="4983995" cy="2097886"/>
          </a:xfrm>
          <a:prstGeom prst="rect">
            <a:avLst/>
          </a:prstGeom>
        </p:spPr>
      </p:pic>
      <p:sp>
        <p:nvSpPr>
          <p:cNvPr id="10" name="Footer Placeholder 4">
            <a:extLst>
              <a:ext uri="{FF2B5EF4-FFF2-40B4-BE49-F238E27FC236}">
                <a16:creationId xmlns:a16="http://schemas.microsoft.com/office/drawing/2014/main" id="{757DF91A-ACBE-F148-8D2F-19CD3D5A029D}"/>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3075071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BF4A-3CC1-F740-9EF5-C1D48B88B7BC}"/>
              </a:ext>
            </a:extLst>
          </p:cNvPr>
          <p:cNvSpPr>
            <a:spLocks noGrp="1"/>
          </p:cNvSpPr>
          <p:nvPr>
            <p:ph type="title"/>
          </p:nvPr>
        </p:nvSpPr>
        <p:spPr>
          <a:xfrm>
            <a:off x="1261872" y="365759"/>
            <a:ext cx="9692640" cy="5046499"/>
          </a:xfrm>
        </p:spPr>
        <p:txBody>
          <a:bodyPr>
            <a:normAutofit/>
          </a:bodyPr>
          <a:lstStyle/>
          <a:p>
            <a:r>
              <a:rPr lang="en-US" dirty="0"/>
              <a:t>Rule #3 : Design a project with these data types and constraints in mind! </a:t>
            </a:r>
          </a:p>
        </p:txBody>
      </p:sp>
      <p:sp>
        <p:nvSpPr>
          <p:cNvPr id="3" name="Date Placeholder 2">
            <a:extLst>
              <a:ext uri="{FF2B5EF4-FFF2-40B4-BE49-F238E27FC236}">
                <a16:creationId xmlns:a16="http://schemas.microsoft.com/office/drawing/2014/main" id="{E575DACB-3CBB-BD4B-93AB-9523FFFAEC84}"/>
              </a:ext>
            </a:extLst>
          </p:cNvPr>
          <p:cNvSpPr>
            <a:spLocks noGrp="1"/>
          </p:cNvSpPr>
          <p:nvPr>
            <p:ph type="dt" sz="half" idx="10"/>
          </p:nvPr>
        </p:nvSpPr>
        <p:spPr/>
        <p:txBody>
          <a:bodyPr/>
          <a:lstStyle/>
          <a:p>
            <a:fld id="{36C54D54-7A92-A645-BFCE-8BE6B8068A7A}" type="datetime1">
              <a:rPr lang="en-US" smtClean="0"/>
              <a:t>10/26/21</a:t>
            </a:fld>
            <a:endParaRPr lang="en-US" dirty="0"/>
          </a:p>
        </p:txBody>
      </p:sp>
      <p:sp>
        <p:nvSpPr>
          <p:cNvPr id="5" name="Slide Number Placeholder 4">
            <a:extLst>
              <a:ext uri="{FF2B5EF4-FFF2-40B4-BE49-F238E27FC236}">
                <a16:creationId xmlns:a16="http://schemas.microsoft.com/office/drawing/2014/main" id="{3BA8EBAD-FC61-204D-B32C-F8BEC6DF1B6D}"/>
              </a:ext>
            </a:extLst>
          </p:cNvPr>
          <p:cNvSpPr>
            <a:spLocks noGrp="1"/>
          </p:cNvSpPr>
          <p:nvPr>
            <p:ph type="sldNum" sz="quarter" idx="12"/>
          </p:nvPr>
        </p:nvSpPr>
        <p:spPr/>
        <p:txBody>
          <a:bodyPr>
            <a:normAutofit lnSpcReduction="10000"/>
          </a:bodyPr>
          <a:lstStyle/>
          <a:p>
            <a:fld id="{4FAB73BC-B049-4115-A692-8D63A059BFB8}" type="slidenum">
              <a:rPr lang="en-US" smtClean="0"/>
              <a:t>21</a:t>
            </a:fld>
            <a:endParaRPr lang="en-US" dirty="0"/>
          </a:p>
        </p:txBody>
      </p:sp>
      <p:sp>
        <p:nvSpPr>
          <p:cNvPr id="6" name="Footer Placeholder 4">
            <a:extLst>
              <a:ext uri="{FF2B5EF4-FFF2-40B4-BE49-F238E27FC236}">
                <a16:creationId xmlns:a16="http://schemas.microsoft.com/office/drawing/2014/main" id="{1F974DDE-EC72-9045-B854-D20359FBD1DF}"/>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507785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9607-C4CC-0045-8806-87F177B58AF0}"/>
              </a:ext>
            </a:extLst>
          </p:cNvPr>
          <p:cNvSpPr>
            <a:spLocks noGrp="1"/>
          </p:cNvSpPr>
          <p:nvPr>
            <p:ph type="title"/>
          </p:nvPr>
        </p:nvSpPr>
        <p:spPr/>
        <p:txBody>
          <a:bodyPr/>
          <a:lstStyle/>
          <a:p>
            <a:r>
              <a:rPr lang="en-US" dirty="0"/>
              <a:t>Errors</a:t>
            </a:r>
          </a:p>
        </p:txBody>
      </p:sp>
      <p:sp>
        <p:nvSpPr>
          <p:cNvPr id="3" name="Content Placeholder 2">
            <a:extLst>
              <a:ext uri="{FF2B5EF4-FFF2-40B4-BE49-F238E27FC236}">
                <a16:creationId xmlns:a16="http://schemas.microsoft.com/office/drawing/2014/main" id="{69495E28-E410-324F-8AC5-DFD5C632FD83}"/>
              </a:ext>
            </a:extLst>
          </p:cNvPr>
          <p:cNvSpPr>
            <a:spLocks noGrp="1"/>
          </p:cNvSpPr>
          <p:nvPr>
            <p:ph idx="1"/>
          </p:nvPr>
        </p:nvSpPr>
        <p:spPr/>
        <p:txBody>
          <a:bodyPr>
            <a:normAutofit lnSpcReduction="10000"/>
          </a:bodyPr>
          <a:lstStyle/>
          <a:p>
            <a:r>
              <a:rPr lang="en-US" sz="2400" dirty="0"/>
              <a:t>Sources of error abound in a GIS:</a:t>
            </a:r>
          </a:p>
          <a:p>
            <a:pPr lvl="1"/>
            <a:r>
              <a:rPr lang="en-US" sz="2000" dirty="0"/>
              <a:t>Accuracy of datum and projection system</a:t>
            </a:r>
          </a:p>
          <a:p>
            <a:pPr lvl="1"/>
            <a:r>
              <a:rPr lang="en-US" sz="2000" dirty="0"/>
              <a:t>Positional accuracy of data</a:t>
            </a:r>
          </a:p>
          <a:p>
            <a:pPr lvl="2"/>
            <a:r>
              <a:rPr lang="en-US" sz="1800" dirty="0"/>
              <a:t>Measurement accuracy</a:t>
            </a:r>
          </a:p>
          <a:p>
            <a:pPr lvl="2"/>
            <a:r>
              <a:rPr lang="en-US" sz="1800" dirty="0"/>
              <a:t>Map Scale accuracy</a:t>
            </a:r>
          </a:p>
          <a:p>
            <a:pPr lvl="2"/>
            <a:r>
              <a:rPr lang="en-US" sz="1800" dirty="0"/>
              <a:t>Tied to original scale at which data was mapped, not the scale at which you do the analyses</a:t>
            </a:r>
          </a:p>
          <a:p>
            <a:pPr lvl="1"/>
            <a:r>
              <a:rPr lang="en-US" sz="2000" dirty="0"/>
              <a:t>Quantitative accuracy of attribute data</a:t>
            </a:r>
          </a:p>
          <a:p>
            <a:pPr lvl="1"/>
            <a:r>
              <a:rPr lang="en-US" sz="2000" dirty="0"/>
              <a:t>Conceptual accuracy</a:t>
            </a:r>
          </a:p>
          <a:p>
            <a:pPr lvl="2"/>
            <a:r>
              <a:rPr lang="en-US" sz="1800" dirty="0"/>
              <a:t>How accurate it is it to cluster features into different groups?</a:t>
            </a:r>
          </a:p>
          <a:p>
            <a:pPr lvl="1"/>
            <a:r>
              <a:rPr lang="en-US" sz="2000" dirty="0"/>
              <a:t>Knowledge of User </a:t>
            </a:r>
          </a:p>
          <a:p>
            <a:pPr lvl="1"/>
            <a:r>
              <a:rPr lang="en-US" sz="2000" dirty="0"/>
              <a:t>“Human Error”</a:t>
            </a:r>
          </a:p>
          <a:p>
            <a:pPr lvl="2"/>
            <a:r>
              <a:rPr lang="en-US" sz="1800" dirty="0"/>
              <a:t>For example: estimated error introduced by manually tracing geological boundary in a GIS</a:t>
            </a:r>
          </a:p>
          <a:p>
            <a:pPr lvl="1"/>
            <a:endParaRPr lang="en-US" dirty="0"/>
          </a:p>
        </p:txBody>
      </p:sp>
      <p:sp>
        <p:nvSpPr>
          <p:cNvPr id="4" name="Date Placeholder 3">
            <a:extLst>
              <a:ext uri="{FF2B5EF4-FFF2-40B4-BE49-F238E27FC236}">
                <a16:creationId xmlns:a16="http://schemas.microsoft.com/office/drawing/2014/main" id="{DD268675-49A5-7E47-8AE1-3CD0BC689D67}"/>
              </a:ext>
            </a:extLst>
          </p:cNvPr>
          <p:cNvSpPr>
            <a:spLocks noGrp="1"/>
          </p:cNvSpPr>
          <p:nvPr>
            <p:ph type="dt" sz="half" idx="10"/>
          </p:nvPr>
        </p:nvSpPr>
        <p:spPr/>
        <p:txBody>
          <a:bodyPr/>
          <a:lstStyle/>
          <a:p>
            <a:fld id="{0C058645-6F24-9C43-8FC3-443F02031404}" type="datetime1">
              <a:rPr lang="en-US" smtClean="0"/>
              <a:t>10/26/21</a:t>
            </a:fld>
            <a:endParaRPr lang="en-US" dirty="0"/>
          </a:p>
        </p:txBody>
      </p:sp>
      <p:sp>
        <p:nvSpPr>
          <p:cNvPr id="6" name="Slide Number Placeholder 5">
            <a:extLst>
              <a:ext uri="{FF2B5EF4-FFF2-40B4-BE49-F238E27FC236}">
                <a16:creationId xmlns:a16="http://schemas.microsoft.com/office/drawing/2014/main" id="{6D5A3D83-3602-5748-ABCB-4FDC6ED424EC}"/>
              </a:ext>
            </a:extLst>
          </p:cNvPr>
          <p:cNvSpPr>
            <a:spLocks noGrp="1"/>
          </p:cNvSpPr>
          <p:nvPr>
            <p:ph type="sldNum" sz="quarter" idx="12"/>
          </p:nvPr>
        </p:nvSpPr>
        <p:spPr/>
        <p:txBody>
          <a:bodyPr>
            <a:normAutofit lnSpcReduction="10000"/>
          </a:bodyPr>
          <a:lstStyle/>
          <a:p>
            <a:fld id="{4FAB73BC-B049-4115-A692-8D63A059BFB8}" type="slidenum">
              <a:rPr lang="en-US" smtClean="0"/>
              <a:t>22</a:t>
            </a:fld>
            <a:endParaRPr lang="en-US" dirty="0"/>
          </a:p>
        </p:txBody>
      </p:sp>
      <p:sp>
        <p:nvSpPr>
          <p:cNvPr id="7" name="Footer Placeholder 4">
            <a:extLst>
              <a:ext uri="{FF2B5EF4-FFF2-40B4-BE49-F238E27FC236}">
                <a16:creationId xmlns:a16="http://schemas.microsoft.com/office/drawing/2014/main" id="{B2609ECD-5F04-814A-8EA6-24C33A2DB992}"/>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1986097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BF4A-3CC1-F740-9EF5-C1D48B88B7BC}"/>
              </a:ext>
            </a:extLst>
          </p:cNvPr>
          <p:cNvSpPr>
            <a:spLocks noGrp="1"/>
          </p:cNvSpPr>
          <p:nvPr>
            <p:ph type="title"/>
          </p:nvPr>
        </p:nvSpPr>
        <p:spPr>
          <a:xfrm>
            <a:off x="1261872" y="365759"/>
            <a:ext cx="9692640" cy="5046499"/>
          </a:xfrm>
        </p:spPr>
        <p:txBody>
          <a:bodyPr>
            <a:normAutofit/>
          </a:bodyPr>
          <a:lstStyle/>
          <a:p>
            <a:r>
              <a:rPr lang="en-US" dirty="0"/>
              <a:t>Rule #4 : Enumerate error sources at the start of a project, and document error + error propagation as you go!</a:t>
            </a:r>
          </a:p>
        </p:txBody>
      </p:sp>
      <p:sp>
        <p:nvSpPr>
          <p:cNvPr id="3" name="Date Placeholder 2">
            <a:extLst>
              <a:ext uri="{FF2B5EF4-FFF2-40B4-BE49-F238E27FC236}">
                <a16:creationId xmlns:a16="http://schemas.microsoft.com/office/drawing/2014/main" id="{E575DACB-3CBB-BD4B-93AB-9523FFFAEC84}"/>
              </a:ext>
            </a:extLst>
          </p:cNvPr>
          <p:cNvSpPr>
            <a:spLocks noGrp="1"/>
          </p:cNvSpPr>
          <p:nvPr>
            <p:ph type="dt" sz="half" idx="10"/>
          </p:nvPr>
        </p:nvSpPr>
        <p:spPr/>
        <p:txBody>
          <a:bodyPr/>
          <a:lstStyle/>
          <a:p>
            <a:fld id="{36C54D54-7A92-A645-BFCE-8BE6B8068A7A}" type="datetime1">
              <a:rPr lang="en-US" smtClean="0"/>
              <a:t>10/26/21</a:t>
            </a:fld>
            <a:endParaRPr lang="en-US" dirty="0"/>
          </a:p>
        </p:txBody>
      </p:sp>
      <p:sp>
        <p:nvSpPr>
          <p:cNvPr id="5" name="Slide Number Placeholder 4">
            <a:extLst>
              <a:ext uri="{FF2B5EF4-FFF2-40B4-BE49-F238E27FC236}">
                <a16:creationId xmlns:a16="http://schemas.microsoft.com/office/drawing/2014/main" id="{3BA8EBAD-FC61-204D-B32C-F8BEC6DF1B6D}"/>
              </a:ext>
            </a:extLst>
          </p:cNvPr>
          <p:cNvSpPr>
            <a:spLocks noGrp="1"/>
          </p:cNvSpPr>
          <p:nvPr>
            <p:ph type="sldNum" sz="quarter" idx="12"/>
          </p:nvPr>
        </p:nvSpPr>
        <p:spPr/>
        <p:txBody>
          <a:bodyPr>
            <a:normAutofit lnSpcReduction="10000"/>
          </a:bodyPr>
          <a:lstStyle/>
          <a:p>
            <a:fld id="{4FAB73BC-B049-4115-A692-8D63A059BFB8}" type="slidenum">
              <a:rPr lang="en-US" smtClean="0"/>
              <a:t>23</a:t>
            </a:fld>
            <a:endParaRPr lang="en-US" dirty="0"/>
          </a:p>
        </p:txBody>
      </p:sp>
      <p:sp>
        <p:nvSpPr>
          <p:cNvPr id="6" name="Footer Placeholder 4">
            <a:extLst>
              <a:ext uri="{FF2B5EF4-FFF2-40B4-BE49-F238E27FC236}">
                <a16:creationId xmlns:a16="http://schemas.microsoft.com/office/drawing/2014/main" id="{804FDE10-CACB-2E47-8A4B-5F46FDD74A08}"/>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3147710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7724C-FA09-1F49-96E7-18AB3087D45D}"/>
              </a:ext>
            </a:extLst>
          </p:cNvPr>
          <p:cNvSpPr>
            <a:spLocks noGrp="1"/>
          </p:cNvSpPr>
          <p:nvPr>
            <p:ph type="title"/>
          </p:nvPr>
        </p:nvSpPr>
        <p:spPr/>
        <p:txBody>
          <a:bodyPr/>
          <a:lstStyle/>
          <a:p>
            <a:r>
              <a:rPr lang="en-US" dirty="0"/>
              <a:t>Layout + Design</a:t>
            </a:r>
          </a:p>
        </p:txBody>
      </p:sp>
      <p:sp>
        <p:nvSpPr>
          <p:cNvPr id="3" name="Date Placeholder 2">
            <a:extLst>
              <a:ext uri="{FF2B5EF4-FFF2-40B4-BE49-F238E27FC236}">
                <a16:creationId xmlns:a16="http://schemas.microsoft.com/office/drawing/2014/main" id="{3BF947CD-3A9B-CE46-9F94-9EEBB413E5B8}"/>
              </a:ext>
            </a:extLst>
          </p:cNvPr>
          <p:cNvSpPr>
            <a:spLocks noGrp="1"/>
          </p:cNvSpPr>
          <p:nvPr>
            <p:ph type="dt" sz="half" idx="10"/>
          </p:nvPr>
        </p:nvSpPr>
        <p:spPr/>
        <p:txBody>
          <a:bodyPr/>
          <a:lstStyle/>
          <a:p>
            <a:fld id="{36C54D54-7A92-A645-BFCE-8BE6B8068A7A}" type="datetime1">
              <a:rPr lang="en-US" smtClean="0"/>
              <a:t>10/26/21</a:t>
            </a:fld>
            <a:endParaRPr lang="en-US" dirty="0"/>
          </a:p>
        </p:txBody>
      </p:sp>
      <p:sp>
        <p:nvSpPr>
          <p:cNvPr id="4" name="Slide Number Placeholder 3">
            <a:extLst>
              <a:ext uri="{FF2B5EF4-FFF2-40B4-BE49-F238E27FC236}">
                <a16:creationId xmlns:a16="http://schemas.microsoft.com/office/drawing/2014/main" id="{0C2BB150-88AD-F548-B617-4A8025E8FEE3}"/>
              </a:ext>
            </a:extLst>
          </p:cNvPr>
          <p:cNvSpPr>
            <a:spLocks noGrp="1"/>
          </p:cNvSpPr>
          <p:nvPr>
            <p:ph type="sldNum" sz="quarter" idx="12"/>
          </p:nvPr>
        </p:nvSpPr>
        <p:spPr/>
        <p:txBody>
          <a:bodyPr>
            <a:normAutofit lnSpcReduction="10000"/>
          </a:bodyPr>
          <a:lstStyle/>
          <a:p>
            <a:fld id="{4FAB73BC-B049-4115-A692-8D63A059BFB8}" type="slidenum">
              <a:rPr lang="en-US" smtClean="0"/>
              <a:t>24</a:t>
            </a:fld>
            <a:endParaRPr lang="en-US" dirty="0"/>
          </a:p>
        </p:txBody>
      </p:sp>
      <p:sp>
        <p:nvSpPr>
          <p:cNvPr id="5" name="Footer Placeholder 4">
            <a:extLst>
              <a:ext uri="{FF2B5EF4-FFF2-40B4-BE49-F238E27FC236}">
                <a16:creationId xmlns:a16="http://schemas.microsoft.com/office/drawing/2014/main" id="{5C637754-69E8-CA4D-868D-627832C3A42C}"/>
              </a:ext>
            </a:extLst>
          </p:cNvPr>
          <p:cNvSpPr>
            <a:spLocks noGrp="1"/>
          </p:cNvSpPr>
          <p:nvPr>
            <p:ph type="ftr" sz="quarter" idx="3"/>
          </p:nvPr>
        </p:nvSpPr>
        <p:spPr>
          <a:xfrm rot="16200000">
            <a:off x="9959341" y="4046537"/>
            <a:ext cx="3581400" cy="365125"/>
          </a:xfrm>
        </p:spPr>
        <p:txBody>
          <a:bodyPr/>
          <a:lstStyle/>
          <a:p>
            <a:r>
              <a:rPr lang="en-US"/>
              <a:t>UC GIS for Geoscientists- Session 1 - GIS Fundamentals  Presented by N.D. Barber (Cambridge) ndb38@cam.ac.uk</a:t>
            </a:r>
            <a:endParaRPr lang="en-US" dirty="0"/>
          </a:p>
        </p:txBody>
      </p:sp>
      <p:sp>
        <p:nvSpPr>
          <p:cNvPr id="6" name="Content Placeholder 2">
            <a:extLst>
              <a:ext uri="{FF2B5EF4-FFF2-40B4-BE49-F238E27FC236}">
                <a16:creationId xmlns:a16="http://schemas.microsoft.com/office/drawing/2014/main" id="{7F32B7FB-3488-2848-A4B6-08A2246A61AB}"/>
              </a:ext>
            </a:extLst>
          </p:cNvPr>
          <p:cNvSpPr txBox="1">
            <a:spLocks/>
          </p:cNvSpPr>
          <p:nvPr/>
        </p:nvSpPr>
        <p:spPr>
          <a:xfrm>
            <a:off x="1261872" y="1828800"/>
            <a:ext cx="8595360" cy="4351337"/>
          </a:xfrm>
          <a:prstGeom prst="rect">
            <a:avLst/>
          </a:prstGeom>
        </p:spPr>
        <p:txBody>
          <a:bodyP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Candara" panose="020E0502030303020204" pitchFamily="34"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Candara" panose="020E0502030303020204" pitchFamily="34"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r>
              <a:rPr lang="en-US" sz="2400" dirty="0"/>
              <a:t>Aesthetic choices when presenting your work are scientific decisions. Also a form of data!</a:t>
            </a:r>
          </a:p>
          <a:p>
            <a:pPr lvl="1"/>
            <a:r>
              <a:rPr lang="en-US" dirty="0"/>
              <a:t>Color scheme</a:t>
            </a:r>
          </a:p>
          <a:p>
            <a:pPr lvl="1"/>
            <a:r>
              <a:rPr lang="en-US" dirty="0"/>
              <a:t>Scales</a:t>
            </a:r>
          </a:p>
          <a:p>
            <a:pPr lvl="1"/>
            <a:r>
              <a:rPr lang="en-US" dirty="0"/>
              <a:t>What you chose to show vs. what you didn’t</a:t>
            </a:r>
          </a:p>
          <a:p>
            <a:r>
              <a:rPr lang="en-US" sz="2400" dirty="0"/>
              <a:t>How much detail do you give your reader?</a:t>
            </a:r>
          </a:p>
          <a:p>
            <a:r>
              <a:rPr lang="en-US" sz="2400" dirty="0"/>
              <a:t>What kind of message are you sending your audience?</a:t>
            </a:r>
          </a:p>
          <a:p>
            <a:pPr lvl="1"/>
            <a:endParaRPr lang="en-US" dirty="0"/>
          </a:p>
        </p:txBody>
      </p:sp>
    </p:spTree>
    <p:extLst>
      <p:ext uri="{BB962C8B-B14F-4D97-AF65-F5344CB8AC3E}">
        <p14:creationId xmlns:p14="http://schemas.microsoft.com/office/powerpoint/2010/main" val="3420579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 map&#10;&#10;Description automatically generated">
            <a:extLst>
              <a:ext uri="{FF2B5EF4-FFF2-40B4-BE49-F238E27FC236}">
                <a16:creationId xmlns:a16="http://schemas.microsoft.com/office/drawing/2014/main" id="{ECFFB7FD-A30F-DA41-92F7-4CBC6593D771}"/>
              </a:ext>
            </a:extLst>
          </p:cNvPr>
          <p:cNvPicPr>
            <a:picLocks noGrp="1" noChangeAspect="1"/>
          </p:cNvPicPr>
          <p:nvPr>
            <p:ph idx="1"/>
          </p:nvPr>
        </p:nvPicPr>
        <p:blipFill>
          <a:blip r:embed="rId2"/>
          <a:stretch>
            <a:fillRect/>
          </a:stretch>
        </p:blipFill>
        <p:spPr>
          <a:xfrm>
            <a:off x="1023038" y="68262"/>
            <a:ext cx="4452977" cy="6721475"/>
          </a:xfrm>
          <a:noFill/>
        </p:spPr>
      </p:pic>
      <p:sp>
        <p:nvSpPr>
          <p:cNvPr id="4" name="Date Placeholder 3" hidden="1">
            <a:extLst>
              <a:ext uri="{FF2B5EF4-FFF2-40B4-BE49-F238E27FC236}">
                <a16:creationId xmlns:a16="http://schemas.microsoft.com/office/drawing/2014/main" id="{633406AF-DC3F-884F-82F5-3D3EBC3D7356}"/>
              </a:ext>
            </a:extLst>
          </p:cNvPr>
          <p:cNvSpPr>
            <a:spLocks noGrp="1"/>
          </p:cNvSpPr>
          <p:nvPr>
            <p:ph type="dt" sz="half" idx="10"/>
          </p:nvPr>
        </p:nvSpPr>
        <p:spPr/>
        <p:txBody>
          <a:bodyPr/>
          <a:lstStyle/>
          <a:p>
            <a:pPr>
              <a:spcAft>
                <a:spcPts val="600"/>
              </a:spcAft>
            </a:pPr>
            <a:fld id="{0C058645-6F24-9C43-8FC3-443F02031404}" type="datetime1">
              <a:rPr lang="en-US" smtClean="0"/>
              <a:pPr>
                <a:spcAft>
                  <a:spcPts val="600"/>
                </a:spcAft>
              </a:pPr>
              <a:t>10/26/21</a:t>
            </a:fld>
            <a:endParaRPr lang="en-US"/>
          </a:p>
        </p:txBody>
      </p:sp>
      <p:sp>
        <p:nvSpPr>
          <p:cNvPr id="5" name="Slide Number Placeholder 4" hidden="1">
            <a:extLst>
              <a:ext uri="{FF2B5EF4-FFF2-40B4-BE49-F238E27FC236}">
                <a16:creationId xmlns:a16="http://schemas.microsoft.com/office/drawing/2014/main" id="{54F4E50B-7CEC-9441-9319-779C0FF06385}"/>
              </a:ext>
            </a:extLst>
          </p:cNvPr>
          <p:cNvSpPr>
            <a:spLocks noGrp="1"/>
          </p:cNvSpPr>
          <p:nvPr>
            <p:ph type="sldNum" sz="quarter" idx="12"/>
          </p:nvPr>
        </p:nvSpPr>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25</a:t>
            </a:fld>
            <a:endParaRPr lang="en-US"/>
          </a:p>
        </p:txBody>
      </p:sp>
      <p:sp>
        <p:nvSpPr>
          <p:cNvPr id="6" name="Footer Placeholder 5">
            <a:extLst>
              <a:ext uri="{FF2B5EF4-FFF2-40B4-BE49-F238E27FC236}">
                <a16:creationId xmlns:a16="http://schemas.microsoft.com/office/drawing/2014/main" id="{94CDF0BC-8796-694D-9D26-016E3E983EE4}"/>
              </a:ext>
            </a:extLst>
          </p:cNvPr>
          <p:cNvSpPr>
            <a:spLocks noGrp="1"/>
          </p:cNvSpPr>
          <p:nvPr>
            <p:ph type="ftr" sz="quarter" idx="3"/>
          </p:nvPr>
        </p:nvSpPr>
        <p:spPr>
          <a:xfrm rot="16200000">
            <a:off x="9959341" y="4046537"/>
            <a:ext cx="3581400" cy="365125"/>
          </a:xfrm>
        </p:spPr>
        <p:txBody>
          <a:bodyPr/>
          <a:lstStyle/>
          <a:p>
            <a:pPr>
              <a:spcAft>
                <a:spcPts val="600"/>
              </a:spcAft>
            </a:pPr>
            <a:r>
              <a:rPr lang="en-US" dirty="0"/>
              <a:t>UC GIS for Geoscientists- Session 1 - GIS Fundamentals  Presented by N.D. Barber (Cambridge) ndb38@cam.ac.uk</a:t>
            </a:r>
          </a:p>
        </p:txBody>
      </p:sp>
      <p:sp>
        <p:nvSpPr>
          <p:cNvPr id="7" name="Content Placeholder 2">
            <a:extLst>
              <a:ext uri="{FF2B5EF4-FFF2-40B4-BE49-F238E27FC236}">
                <a16:creationId xmlns:a16="http://schemas.microsoft.com/office/drawing/2014/main" id="{EF4C1A17-3CFE-5C48-A3AC-D0B7C37850F8}"/>
              </a:ext>
            </a:extLst>
          </p:cNvPr>
          <p:cNvSpPr txBox="1">
            <a:spLocks/>
          </p:cNvSpPr>
          <p:nvPr/>
        </p:nvSpPr>
        <p:spPr>
          <a:xfrm>
            <a:off x="6437869" y="1334530"/>
            <a:ext cx="4452977" cy="6437870"/>
          </a:xfrm>
          <a:prstGeom prst="rect">
            <a:avLst/>
          </a:prstGeom>
        </p:spPr>
        <p:txBody>
          <a:bodyPr>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Candara" panose="020E0502030303020204" pitchFamily="34" charset="0"/>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Candara" panose="020E0502030303020204" pitchFamily="34" charset="0"/>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Candara" panose="020E0502030303020204" pitchFamily="34" charset="0"/>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None/>
            </a:pPr>
            <a:r>
              <a:rPr lang="en-US" sz="2400" dirty="0"/>
              <a:t>“Not only is it easy to lie with maps, it’s essential. To portray meaningful relationships for a complex, three-dimensional world on a flat sheet of paper or a screen, a map must distort reality.” – M. </a:t>
            </a:r>
            <a:r>
              <a:rPr lang="en-US" sz="2400" dirty="0" err="1"/>
              <a:t>Monmonier</a:t>
            </a:r>
            <a:endParaRPr lang="en-US" sz="2400" dirty="0"/>
          </a:p>
          <a:p>
            <a:pPr marL="0" indent="0">
              <a:buNone/>
            </a:pPr>
            <a:endParaRPr lang="en-US" sz="2400" dirty="0"/>
          </a:p>
          <a:p>
            <a:pPr marL="0" indent="0">
              <a:buNone/>
            </a:pPr>
            <a:r>
              <a:rPr lang="en-US" sz="2400" dirty="0"/>
              <a:t>Need to ask yourself: </a:t>
            </a:r>
            <a:r>
              <a:rPr lang="en-US" sz="2400" b="1" dirty="0"/>
              <a:t>How am I distorting reality when making this map?</a:t>
            </a:r>
          </a:p>
          <a:p>
            <a:pPr lvl="1"/>
            <a:endParaRPr lang="en-US" dirty="0"/>
          </a:p>
        </p:txBody>
      </p:sp>
    </p:spTree>
    <p:extLst>
      <p:ext uri="{BB962C8B-B14F-4D97-AF65-F5344CB8AC3E}">
        <p14:creationId xmlns:p14="http://schemas.microsoft.com/office/powerpoint/2010/main" val="736364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87031D-0DDF-D34B-9372-6D129E3B539F}"/>
              </a:ext>
            </a:extLst>
          </p:cNvPr>
          <p:cNvSpPr>
            <a:spLocks noGrp="1"/>
          </p:cNvSpPr>
          <p:nvPr>
            <p:ph idx="1"/>
          </p:nvPr>
        </p:nvSpPr>
        <p:spPr>
          <a:xfrm>
            <a:off x="618955" y="5281246"/>
            <a:ext cx="9959319" cy="4351337"/>
          </a:xfrm>
        </p:spPr>
        <p:txBody>
          <a:bodyPr/>
          <a:lstStyle/>
          <a:p>
            <a:r>
              <a:rPr lang="en-US" dirty="0"/>
              <a:t>Essential, and one of the most challenging/impenetrable aspects of GIS</a:t>
            </a:r>
          </a:p>
          <a:p>
            <a:r>
              <a:rPr lang="en-US" dirty="0"/>
              <a:t>Based on principles of design + cartography. Need visualization to be as elegant as it is accurate</a:t>
            </a:r>
          </a:p>
          <a:p>
            <a:r>
              <a:rPr lang="en-US" dirty="0"/>
              <a:t>Remember data reusability! Underlying data accessible and well documented</a:t>
            </a:r>
          </a:p>
          <a:p>
            <a:pPr lvl="1"/>
            <a:endParaRPr lang="en-US" dirty="0"/>
          </a:p>
        </p:txBody>
      </p:sp>
      <p:sp>
        <p:nvSpPr>
          <p:cNvPr id="4" name="Date Placeholder 3">
            <a:extLst>
              <a:ext uri="{FF2B5EF4-FFF2-40B4-BE49-F238E27FC236}">
                <a16:creationId xmlns:a16="http://schemas.microsoft.com/office/drawing/2014/main" id="{66DA33B3-24AD-7E4A-B771-9BF2B3ECC2D0}"/>
              </a:ext>
            </a:extLst>
          </p:cNvPr>
          <p:cNvSpPr>
            <a:spLocks noGrp="1"/>
          </p:cNvSpPr>
          <p:nvPr>
            <p:ph type="dt" sz="half" idx="10"/>
          </p:nvPr>
        </p:nvSpPr>
        <p:spPr/>
        <p:txBody>
          <a:bodyPr/>
          <a:lstStyle/>
          <a:p>
            <a:fld id="{0C058645-6F24-9C43-8FC3-443F02031404}" type="datetime1">
              <a:rPr lang="en-US" smtClean="0"/>
              <a:t>10/26/21</a:t>
            </a:fld>
            <a:endParaRPr lang="en-US" dirty="0"/>
          </a:p>
        </p:txBody>
      </p:sp>
      <p:sp>
        <p:nvSpPr>
          <p:cNvPr id="6" name="Slide Number Placeholder 5">
            <a:extLst>
              <a:ext uri="{FF2B5EF4-FFF2-40B4-BE49-F238E27FC236}">
                <a16:creationId xmlns:a16="http://schemas.microsoft.com/office/drawing/2014/main" id="{318E1B07-1255-394E-BAEA-E92701DE56F8}"/>
              </a:ext>
            </a:extLst>
          </p:cNvPr>
          <p:cNvSpPr>
            <a:spLocks noGrp="1"/>
          </p:cNvSpPr>
          <p:nvPr>
            <p:ph type="sldNum" sz="quarter" idx="12"/>
          </p:nvPr>
        </p:nvSpPr>
        <p:spPr/>
        <p:txBody>
          <a:bodyPr>
            <a:normAutofit lnSpcReduction="10000"/>
          </a:bodyPr>
          <a:lstStyle/>
          <a:p>
            <a:fld id="{4FAB73BC-B049-4115-A692-8D63A059BFB8}" type="slidenum">
              <a:rPr lang="en-US" smtClean="0"/>
              <a:t>26</a:t>
            </a:fld>
            <a:endParaRPr lang="en-US" dirty="0"/>
          </a:p>
        </p:txBody>
      </p:sp>
      <p:pic>
        <p:nvPicPr>
          <p:cNvPr id="8" name="Picture 7" descr="A close up of a map&#10;&#10;Description automatically generated">
            <a:extLst>
              <a:ext uri="{FF2B5EF4-FFF2-40B4-BE49-F238E27FC236}">
                <a16:creationId xmlns:a16="http://schemas.microsoft.com/office/drawing/2014/main" id="{74E788B1-5DB1-D341-B18C-B3A0EFC83366}"/>
              </a:ext>
            </a:extLst>
          </p:cNvPr>
          <p:cNvPicPr>
            <a:picLocks noChangeAspect="1"/>
          </p:cNvPicPr>
          <p:nvPr/>
        </p:nvPicPr>
        <p:blipFill>
          <a:blip r:embed="rId2"/>
          <a:stretch>
            <a:fillRect/>
          </a:stretch>
        </p:blipFill>
        <p:spPr>
          <a:xfrm>
            <a:off x="1112836" y="60554"/>
            <a:ext cx="8476235" cy="5062196"/>
          </a:xfrm>
          <a:prstGeom prst="rect">
            <a:avLst/>
          </a:prstGeom>
        </p:spPr>
      </p:pic>
      <p:sp>
        <p:nvSpPr>
          <p:cNvPr id="9" name="Footer Placeholder 4">
            <a:extLst>
              <a:ext uri="{FF2B5EF4-FFF2-40B4-BE49-F238E27FC236}">
                <a16:creationId xmlns:a16="http://schemas.microsoft.com/office/drawing/2014/main" id="{5E6C5DA7-FEA8-C542-8B37-2143F1310D28}"/>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
        <p:nvSpPr>
          <p:cNvPr id="7" name="Title 6">
            <a:extLst>
              <a:ext uri="{FF2B5EF4-FFF2-40B4-BE49-F238E27FC236}">
                <a16:creationId xmlns:a16="http://schemas.microsoft.com/office/drawing/2014/main" id="{46FEF535-4A8D-6944-9018-B34EDACE2454}"/>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74797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BF4A-3CC1-F740-9EF5-C1D48B88B7BC}"/>
              </a:ext>
            </a:extLst>
          </p:cNvPr>
          <p:cNvSpPr>
            <a:spLocks noGrp="1"/>
          </p:cNvSpPr>
          <p:nvPr>
            <p:ph type="title"/>
          </p:nvPr>
        </p:nvSpPr>
        <p:spPr>
          <a:xfrm>
            <a:off x="1261872" y="365759"/>
            <a:ext cx="9692640" cy="5046499"/>
          </a:xfrm>
        </p:spPr>
        <p:txBody>
          <a:bodyPr>
            <a:normAutofit/>
          </a:bodyPr>
          <a:lstStyle/>
          <a:p>
            <a:r>
              <a:rPr lang="en-US" dirty="0"/>
              <a:t>Rule #5 : Design is as important as the data– treat any GIS output as you would any figure in a paper!</a:t>
            </a:r>
          </a:p>
        </p:txBody>
      </p:sp>
      <p:sp>
        <p:nvSpPr>
          <p:cNvPr id="3" name="Date Placeholder 2">
            <a:extLst>
              <a:ext uri="{FF2B5EF4-FFF2-40B4-BE49-F238E27FC236}">
                <a16:creationId xmlns:a16="http://schemas.microsoft.com/office/drawing/2014/main" id="{E575DACB-3CBB-BD4B-93AB-9523FFFAEC84}"/>
              </a:ext>
            </a:extLst>
          </p:cNvPr>
          <p:cNvSpPr>
            <a:spLocks noGrp="1"/>
          </p:cNvSpPr>
          <p:nvPr>
            <p:ph type="dt" sz="half" idx="10"/>
          </p:nvPr>
        </p:nvSpPr>
        <p:spPr/>
        <p:txBody>
          <a:bodyPr/>
          <a:lstStyle/>
          <a:p>
            <a:fld id="{36C54D54-7A92-A645-BFCE-8BE6B8068A7A}" type="datetime1">
              <a:rPr lang="en-US" smtClean="0"/>
              <a:t>10/26/21</a:t>
            </a:fld>
            <a:endParaRPr lang="en-US" dirty="0"/>
          </a:p>
        </p:txBody>
      </p:sp>
      <p:sp>
        <p:nvSpPr>
          <p:cNvPr id="5" name="Slide Number Placeholder 4">
            <a:extLst>
              <a:ext uri="{FF2B5EF4-FFF2-40B4-BE49-F238E27FC236}">
                <a16:creationId xmlns:a16="http://schemas.microsoft.com/office/drawing/2014/main" id="{3BA8EBAD-FC61-204D-B32C-F8BEC6DF1B6D}"/>
              </a:ext>
            </a:extLst>
          </p:cNvPr>
          <p:cNvSpPr>
            <a:spLocks noGrp="1"/>
          </p:cNvSpPr>
          <p:nvPr>
            <p:ph type="sldNum" sz="quarter" idx="12"/>
          </p:nvPr>
        </p:nvSpPr>
        <p:spPr/>
        <p:txBody>
          <a:bodyPr>
            <a:normAutofit lnSpcReduction="10000"/>
          </a:bodyPr>
          <a:lstStyle/>
          <a:p>
            <a:fld id="{4FAB73BC-B049-4115-A692-8D63A059BFB8}" type="slidenum">
              <a:rPr lang="en-US" smtClean="0"/>
              <a:t>27</a:t>
            </a:fld>
            <a:endParaRPr lang="en-US" dirty="0"/>
          </a:p>
        </p:txBody>
      </p:sp>
      <p:sp>
        <p:nvSpPr>
          <p:cNvPr id="6" name="Footer Placeholder 4">
            <a:extLst>
              <a:ext uri="{FF2B5EF4-FFF2-40B4-BE49-F238E27FC236}">
                <a16:creationId xmlns:a16="http://schemas.microsoft.com/office/drawing/2014/main" id="{BF4E30BF-B8C2-404F-A5EE-333735F88A0B}"/>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4275286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6BAF2-DC1F-DD42-8357-DEA777584955}"/>
              </a:ext>
            </a:extLst>
          </p:cNvPr>
          <p:cNvSpPr>
            <a:spLocks noGrp="1"/>
          </p:cNvSpPr>
          <p:nvPr>
            <p:ph type="title"/>
          </p:nvPr>
        </p:nvSpPr>
        <p:spPr/>
        <p:txBody>
          <a:bodyPr/>
          <a:lstStyle/>
          <a:p>
            <a:r>
              <a:rPr lang="en-US" dirty="0"/>
              <a:t>Software: The Two Juggernauts</a:t>
            </a:r>
          </a:p>
        </p:txBody>
      </p:sp>
      <p:sp>
        <p:nvSpPr>
          <p:cNvPr id="3" name="Text Placeholder 2">
            <a:extLst>
              <a:ext uri="{FF2B5EF4-FFF2-40B4-BE49-F238E27FC236}">
                <a16:creationId xmlns:a16="http://schemas.microsoft.com/office/drawing/2014/main" id="{FE7479BD-9409-4341-ACF6-9DABBEBDC157}"/>
              </a:ext>
            </a:extLst>
          </p:cNvPr>
          <p:cNvSpPr>
            <a:spLocks noGrp="1"/>
          </p:cNvSpPr>
          <p:nvPr>
            <p:ph type="body" idx="1"/>
          </p:nvPr>
        </p:nvSpPr>
        <p:spPr/>
        <p:txBody>
          <a:bodyPr/>
          <a:lstStyle/>
          <a:p>
            <a:r>
              <a:rPr lang="en-US" b="1" dirty="0"/>
              <a:t>ESRI’s ArcMap</a:t>
            </a:r>
          </a:p>
        </p:txBody>
      </p:sp>
      <p:sp>
        <p:nvSpPr>
          <p:cNvPr id="4" name="Content Placeholder 3">
            <a:extLst>
              <a:ext uri="{FF2B5EF4-FFF2-40B4-BE49-F238E27FC236}">
                <a16:creationId xmlns:a16="http://schemas.microsoft.com/office/drawing/2014/main" id="{4B4CF843-3585-3945-A358-A2CBAFB2D6B8}"/>
              </a:ext>
            </a:extLst>
          </p:cNvPr>
          <p:cNvSpPr>
            <a:spLocks noGrp="1"/>
          </p:cNvSpPr>
          <p:nvPr>
            <p:ph sz="half" idx="2"/>
          </p:nvPr>
        </p:nvSpPr>
        <p:spPr/>
        <p:txBody>
          <a:bodyPr>
            <a:normAutofit/>
          </a:bodyPr>
          <a:lstStyle/>
          <a:p>
            <a:r>
              <a:rPr lang="en-US" dirty="0"/>
              <a:t>Proprietary &amp; Industry Standard</a:t>
            </a:r>
          </a:p>
          <a:p>
            <a:r>
              <a:rPr lang="en-US" dirty="0"/>
              <a:t>The Gold Standard</a:t>
            </a:r>
          </a:p>
          <a:p>
            <a:r>
              <a:rPr lang="en-US" dirty="0"/>
              <a:t>Comes with a range of products, like Story Maps, ArcGIS Online, Customer support, 3D Viz, other Advanced tools</a:t>
            </a:r>
          </a:p>
          <a:p>
            <a:r>
              <a:rPr lang="en-US" dirty="0"/>
              <a:t>Data formats are often proprietary and closed-source</a:t>
            </a:r>
          </a:p>
          <a:p>
            <a:r>
              <a:rPr lang="en-US" dirty="0"/>
              <a:t>Algorithms + data structure can be opaque and hard to reference</a:t>
            </a:r>
          </a:p>
        </p:txBody>
      </p:sp>
      <p:sp>
        <p:nvSpPr>
          <p:cNvPr id="5" name="Text Placeholder 4">
            <a:extLst>
              <a:ext uri="{FF2B5EF4-FFF2-40B4-BE49-F238E27FC236}">
                <a16:creationId xmlns:a16="http://schemas.microsoft.com/office/drawing/2014/main" id="{023CC798-AC5E-B645-8E76-8FFAE6F62B4D}"/>
              </a:ext>
            </a:extLst>
          </p:cNvPr>
          <p:cNvSpPr>
            <a:spLocks noGrp="1"/>
          </p:cNvSpPr>
          <p:nvPr>
            <p:ph type="body" sz="quarter" idx="3"/>
          </p:nvPr>
        </p:nvSpPr>
        <p:spPr/>
        <p:txBody>
          <a:bodyPr/>
          <a:lstStyle/>
          <a:p>
            <a:r>
              <a:rPr lang="en-US" b="1" dirty="0"/>
              <a:t>Quantum GIS (QGIS)</a:t>
            </a:r>
          </a:p>
        </p:txBody>
      </p:sp>
      <p:sp>
        <p:nvSpPr>
          <p:cNvPr id="6" name="Content Placeholder 5">
            <a:extLst>
              <a:ext uri="{FF2B5EF4-FFF2-40B4-BE49-F238E27FC236}">
                <a16:creationId xmlns:a16="http://schemas.microsoft.com/office/drawing/2014/main" id="{5B261AF9-F097-0F49-BC9E-0D55BD9431ED}"/>
              </a:ext>
            </a:extLst>
          </p:cNvPr>
          <p:cNvSpPr>
            <a:spLocks noGrp="1"/>
          </p:cNvSpPr>
          <p:nvPr>
            <p:ph sz="quarter" idx="4"/>
          </p:nvPr>
        </p:nvSpPr>
        <p:spPr/>
        <p:txBody>
          <a:bodyPr>
            <a:normAutofit/>
          </a:bodyPr>
          <a:lstStyle/>
          <a:p>
            <a:r>
              <a:rPr lang="en-US" dirty="0"/>
              <a:t>Open source, community driven</a:t>
            </a:r>
          </a:p>
          <a:p>
            <a:r>
              <a:rPr lang="en-US" dirty="0"/>
              <a:t>Not as feature rich but a fast-rising competitor to Arc</a:t>
            </a:r>
          </a:p>
          <a:p>
            <a:r>
              <a:rPr lang="en-US" dirty="0"/>
              <a:t>Integrated with other open source projects like SAGA, GDAL, Python, </a:t>
            </a:r>
            <a:r>
              <a:rPr lang="en-US" dirty="0" err="1"/>
              <a:t>PostGreSQL</a:t>
            </a:r>
            <a:r>
              <a:rPr lang="en-US" dirty="0"/>
              <a:t>, GRASS GIS, etc.</a:t>
            </a:r>
          </a:p>
          <a:p>
            <a:r>
              <a:rPr lang="en-US" dirty="0"/>
              <a:t>Can read/process almost any data type</a:t>
            </a:r>
          </a:p>
          <a:p>
            <a:r>
              <a:rPr lang="en-US" dirty="0"/>
              <a:t>Interface can be clunky</a:t>
            </a:r>
          </a:p>
          <a:p>
            <a:r>
              <a:rPr lang="en-US" dirty="0"/>
              <a:t>Software dependency issues</a:t>
            </a:r>
          </a:p>
        </p:txBody>
      </p:sp>
      <p:sp>
        <p:nvSpPr>
          <p:cNvPr id="7" name="Date Placeholder 6">
            <a:extLst>
              <a:ext uri="{FF2B5EF4-FFF2-40B4-BE49-F238E27FC236}">
                <a16:creationId xmlns:a16="http://schemas.microsoft.com/office/drawing/2014/main" id="{2D2FE742-F751-054A-A153-8D96A8D9AA7B}"/>
              </a:ext>
            </a:extLst>
          </p:cNvPr>
          <p:cNvSpPr>
            <a:spLocks noGrp="1"/>
          </p:cNvSpPr>
          <p:nvPr>
            <p:ph type="dt" sz="half" idx="10"/>
          </p:nvPr>
        </p:nvSpPr>
        <p:spPr/>
        <p:txBody>
          <a:bodyPr/>
          <a:lstStyle/>
          <a:p>
            <a:fld id="{FC355047-41C0-8641-9CD9-E597560F38B5}" type="datetime1">
              <a:rPr lang="en-US" smtClean="0"/>
              <a:t>10/26/21</a:t>
            </a:fld>
            <a:endParaRPr lang="en-US" dirty="0"/>
          </a:p>
        </p:txBody>
      </p:sp>
      <p:sp>
        <p:nvSpPr>
          <p:cNvPr id="9" name="Slide Number Placeholder 8">
            <a:extLst>
              <a:ext uri="{FF2B5EF4-FFF2-40B4-BE49-F238E27FC236}">
                <a16:creationId xmlns:a16="http://schemas.microsoft.com/office/drawing/2014/main" id="{6314B035-089A-1349-A52D-F8AD2B29AF38}"/>
              </a:ext>
            </a:extLst>
          </p:cNvPr>
          <p:cNvSpPr>
            <a:spLocks noGrp="1"/>
          </p:cNvSpPr>
          <p:nvPr>
            <p:ph type="sldNum" sz="quarter" idx="12"/>
          </p:nvPr>
        </p:nvSpPr>
        <p:spPr/>
        <p:txBody>
          <a:bodyPr>
            <a:normAutofit lnSpcReduction="10000"/>
          </a:bodyPr>
          <a:lstStyle/>
          <a:p>
            <a:fld id="{4FAB73BC-B049-4115-A692-8D63A059BFB8}" type="slidenum">
              <a:rPr lang="en-US" smtClean="0"/>
              <a:t>28</a:t>
            </a:fld>
            <a:endParaRPr lang="en-US" dirty="0"/>
          </a:p>
        </p:txBody>
      </p:sp>
      <p:pic>
        <p:nvPicPr>
          <p:cNvPr id="11" name="Picture 10" descr="A picture containing colorful, colored, bright, green&#10;&#10;Description automatically generated">
            <a:extLst>
              <a:ext uri="{FF2B5EF4-FFF2-40B4-BE49-F238E27FC236}">
                <a16:creationId xmlns:a16="http://schemas.microsoft.com/office/drawing/2014/main" id="{4DF340DE-3DD2-AC40-857E-140E049CE03D}"/>
              </a:ext>
            </a:extLst>
          </p:cNvPr>
          <p:cNvPicPr>
            <a:picLocks noChangeAspect="1"/>
          </p:cNvPicPr>
          <p:nvPr/>
        </p:nvPicPr>
        <p:blipFill>
          <a:blip r:embed="rId2"/>
          <a:stretch>
            <a:fillRect/>
          </a:stretch>
        </p:blipFill>
        <p:spPr>
          <a:xfrm>
            <a:off x="3030763" y="1593603"/>
            <a:ext cx="942778" cy="942778"/>
          </a:xfrm>
          <a:prstGeom prst="rect">
            <a:avLst/>
          </a:prstGeom>
        </p:spPr>
      </p:pic>
      <p:pic>
        <p:nvPicPr>
          <p:cNvPr id="14" name="Picture 13" descr="A close up of a sign&#10;&#10;Description automatically generated">
            <a:extLst>
              <a:ext uri="{FF2B5EF4-FFF2-40B4-BE49-F238E27FC236}">
                <a16:creationId xmlns:a16="http://schemas.microsoft.com/office/drawing/2014/main" id="{50123104-AC2F-D747-93FE-FFF1E1A8A11A}"/>
              </a:ext>
            </a:extLst>
          </p:cNvPr>
          <p:cNvPicPr>
            <a:picLocks noChangeAspect="1"/>
          </p:cNvPicPr>
          <p:nvPr/>
        </p:nvPicPr>
        <p:blipFill>
          <a:blip r:embed="rId3"/>
          <a:stretch>
            <a:fillRect/>
          </a:stretch>
        </p:blipFill>
        <p:spPr>
          <a:xfrm>
            <a:off x="8218461" y="1445741"/>
            <a:ext cx="1283885" cy="1213788"/>
          </a:xfrm>
          <a:prstGeom prst="rect">
            <a:avLst/>
          </a:prstGeom>
        </p:spPr>
      </p:pic>
      <p:sp>
        <p:nvSpPr>
          <p:cNvPr id="12" name="Footer Placeholder 4">
            <a:extLst>
              <a:ext uri="{FF2B5EF4-FFF2-40B4-BE49-F238E27FC236}">
                <a16:creationId xmlns:a16="http://schemas.microsoft.com/office/drawing/2014/main" id="{D63CD347-5280-9440-96E6-46292201F27E}"/>
              </a:ext>
            </a:extLst>
          </p:cNvPr>
          <p:cNvSpPr>
            <a:spLocks noGrp="1"/>
          </p:cNvSpPr>
          <p:nvPr>
            <p:ph type="ftr" sz="quarter" idx="1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4061751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CB69-B4D3-E04A-A414-D5BF088C2BB8}"/>
              </a:ext>
            </a:extLst>
          </p:cNvPr>
          <p:cNvSpPr>
            <a:spLocks noGrp="1"/>
          </p:cNvSpPr>
          <p:nvPr>
            <p:ph type="title"/>
          </p:nvPr>
        </p:nvSpPr>
        <p:spPr/>
        <p:txBody>
          <a:bodyPr>
            <a:normAutofit fontScale="90000"/>
          </a:bodyPr>
          <a:lstStyle/>
          <a:p>
            <a:br>
              <a:rPr lang="en-US" dirty="0"/>
            </a:br>
            <a:r>
              <a:rPr lang="en-US" dirty="0"/>
              <a:t>Course Outline </a:t>
            </a:r>
            <a:br>
              <a:rPr lang="en-US" dirty="0"/>
            </a:br>
            <a:endParaRPr lang="en-US" dirty="0"/>
          </a:p>
        </p:txBody>
      </p:sp>
      <p:sp>
        <p:nvSpPr>
          <p:cNvPr id="3" name="Content Placeholder 2">
            <a:extLst>
              <a:ext uri="{FF2B5EF4-FFF2-40B4-BE49-F238E27FC236}">
                <a16:creationId xmlns:a16="http://schemas.microsoft.com/office/drawing/2014/main" id="{5077F4FB-9D15-3840-9E2B-97EDC56F0F0E}"/>
              </a:ext>
            </a:extLst>
          </p:cNvPr>
          <p:cNvSpPr>
            <a:spLocks noGrp="1"/>
          </p:cNvSpPr>
          <p:nvPr>
            <p:ph idx="1"/>
          </p:nvPr>
        </p:nvSpPr>
        <p:spPr>
          <a:xfrm>
            <a:off x="1261872" y="1371600"/>
            <a:ext cx="8595360" cy="5486400"/>
          </a:xfrm>
        </p:spPr>
        <p:txBody>
          <a:bodyPr>
            <a:normAutofit/>
          </a:bodyPr>
          <a:lstStyle/>
          <a:p>
            <a:r>
              <a:rPr lang="en-US" b="1" dirty="0"/>
              <a:t>Wed. Nov. 3</a:t>
            </a:r>
            <a:r>
              <a:rPr lang="en-US" b="1" baseline="30000" dirty="0"/>
              <a:t>rd</a:t>
            </a:r>
            <a:r>
              <a:rPr lang="en-US" b="1" dirty="0"/>
              <a:t>: Session 1 – Principles for using GIS in the Geosciences</a:t>
            </a:r>
          </a:p>
          <a:p>
            <a:pPr lvl="1"/>
            <a:r>
              <a:rPr lang="en-US" dirty="0"/>
              <a:t>Course Objectives</a:t>
            </a:r>
          </a:p>
          <a:p>
            <a:pPr lvl="1"/>
            <a:r>
              <a:rPr lang="en-US" dirty="0"/>
              <a:t>Principles of GIS</a:t>
            </a:r>
          </a:p>
          <a:p>
            <a:pPr lvl="1"/>
            <a:r>
              <a:rPr lang="en-US" dirty="0"/>
              <a:t>Tour of the Interface</a:t>
            </a:r>
          </a:p>
          <a:p>
            <a:r>
              <a:rPr lang="en-US" dirty="0"/>
              <a:t>Wed. Nov. 10</a:t>
            </a:r>
            <a:r>
              <a:rPr lang="en-US" baseline="30000" dirty="0"/>
              <a:t>th</a:t>
            </a:r>
            <a:r>
              <a:rPr lang="en-US" dirty="0"/>
              <a:t>: Session 2 – Beginner GIS Exercises</a:t>
            </a:r>
          </a:p>
          <a:p>
            <a:pPr lvl="1"/>
            <a:r>
              <a:rPr lang="en-US" dirty="0"/>
              <a:t>Guagua Pichincha Hazard Assessment</a:t>
            </a:r>
          </a:p>
          <a:p>
            <a:pPr lvl="1"/>
            <a:r>
              <a:rPr lang="en-US" dirty="0"/>
              <a:t>Projections + Data Types</a:t>
            </a:r>
          </a:p>
          <a:p>
            <a:pPr lvl="1"/>
            <a:r>
              <a:rPr lang="en-US" dirty="0"/>
              <a:t>Managing Layers, Manipulating Data, Designing Your Map</a:t>
            </a:r>
          </a:p>
          <a:p>
            <a:r>
              <a:rPr lang="en-US" dirty="0"/>
              <a:t>Wed. Nov 17</a:t>
            </a:r>
            <a:r>
              <a:rPr lang="en-US" baseline="30000" dirty="0"/>
              <a:t>th</a:t>
            </a:r>
            <a:r>
              <a:rPr lang="en-US" dirty="0"/>
              <a:t>: Session 3 – Intermediate GIS Exercises</a:t>
            </a:r>
          </a:p>
          <a:p>
            <a:pPr lvl="1"/>
            <a:r>
              <a:rPr lang="en-US" dirty="0"/>
              <a:t>Getting more out of GIS</a:t>
            </a:r>
          </a:p>
          <a:p>
            <a:pPr lvl="1"/>
            <a:r>
              <a:rPr lang="en-US" dirty="0"/>
              <a:t>Geoprocessing, Spatial Analysis, Data Management, Advanced formatting, </a:t>
            </a:r>
            <a:r>
              <a:rPr lang="en-US" dirty="0" err="1"/>
              <a:t>Geostatistics</a:t>
            </a:r>
            <a:endParaRPr lang="en-US" dirty="0"/>
          </a:p>
          <a:p>
            <a:r>
              <a:rPr lang="en-US" dirty="0"/>
              <a:t>Wed. Nov. 24th: Advanced GIS Exercises </a:t>
            </a:r>
          </a:p>
          <a:p>
            <a:pPr lvl="1"/>
            <a:r>
              <a:rPr lang="en-US" dirty="0"/>
              <a:t>Peak into Advanced GIS</a:t>
            </a:r>
          </a:p>
          <a:p>
            <a:pPr lvl="1"/>
            <a:r>
              <a:rPr lang="en-US" dirty="0"/>
              <a:t>Custom Actions , Model Builder, Python, Google Earth Engine, Databases</a:t>
            </a:r>
          </a:p>
        </p:txBody>
      </p:sp>
      <p:sp>
        <p:nvSpPr>
          <p:cNvPr id="4" name="Date Placeholder 3">
            <a:extLst>
              <a:ext uri="{FF2B5EF4-FFF2-40B4-BE49-F238E27FC236}">
                <a16:creationId xmlns:a16="http://schemas.microsoft.com/office/drawing/2014/main" id="{885EE957-0C46-5C42-B614-C45932F4028D}"/>
              </a:ext>
            </a:extLst>
          </p:cNvPr>
          <p:cNvSpPr>
            <a:spLocks noGrp="1"/>
          </p:cNvSpPr>
          <p:nvPr>
            <p:ph type="dt" sz="half" idx="10"/>
          </p:nvPr>
        </p:nvSpPr>
        <p:spPr/>
        <p:txBody>
          <a:bodyPr/>
          <a:lstStyle/>
          <a:p>
            <a:fld id="{0C058645-6F24-9C43-8FC3-443F02031404}" type="datetime1">
              <a:rPr lang="en-US" smtClean="0"/>
              <a:t>10/26/21</a:t>
            </a:fld>
            <a:endParaRPr lang="en-US" dirty="0"/>
          </a:p>
        </p:txBody>
      </p:sp>
      <p:sp>
        <p:nvSpPr>
          <p:cNvPr id="6" name="Slide Number Placeholder 5">
            <a:extLst>
              <a:ext uri="{FF2B5EF4-FFF2-40B4-BE49-F238E27FC236}">
                <a16:creationId xmlns:a16="http://schemas.microsoft.com/office/drawing/2014/main" id="{EC486003-911B-7E44-81C7-E0D058F35347}"/>
              </a:ext>
            </a:extLst>
          </p:cNvPr>
          <p:cNvSpPr>
            <a:spLocks noGrp="1"/>
          </p:cNvSpPr>
          <p:nvPr>
            <p:ph type="sldNum" sz="quarter" idx="12"/>
          </p:nvPr>
        </p:nvSpPr>
        <p:spPr/>
        <p:txBody>
          <a:bodyPr>
            <a:normAutofit lnSpcReduction="10000"/>
          </a:bodyPr>
          <a:lstStyle/>
          <a:p>
            <a:fld id="{4FAB73BC-B049-4115-A692-8D63A059BFB8}" type="slidenum">
              <a:rPr lang="en-US" smtClean="0"/>
              <a:t>2</a:t>
            </a:fld>
            <a:endParaRPr lang="en-US" dirty="0"/>
          </a:p>
        </p:txBody>
      </p:sp>
      <p:sp>
        <p:nvSpPr>
          <p:cNvPr id="8" name="Footer Placeholder 4">
            <a:extLst>
              <a:ext uri="{FF2B5EF4-FFF2-40B4-BE49-F238E27FC236}">
                <a16:creationId xmlns:a16="http://schemas.microsoft.com/office/drawing/2014/main" id="{A4828C24-CE9F-C24C-9441-DF56A5225E48}"/>
              </a:ext>
            </a:extLst>
          </p:cNvPr>
          <p:cNvSpPr>
            <a:spLocks noGrp="1"/>
          </p:cNvSpPr>
          <p:nvPr>
            <p:ph type="ftr" sz="quarter" idx="3"/>
          </p:nvPr>
        </p:nvSpPr>
        <p:spPr>
          <a:xfrm rot="16200000">
            <a:off x="9959341" y="4046537"/>
            <a:ext cx="3581400" cy="365125"/>
          </a:xfrm>
          <a:prstGeom prst="rect">
            <a:avLst/>
          </a:prstGeom>
        </p:spPr>
        <p:txBody>
          <a:bodyPr/>
          <a:lstStyle>
            <a:lvl1pPr>
              <a:defRPr sz="1100">
                <a:solidFill>
                  <a:schemeClr val="bg1"/>
                </a:solidFill>
                <a:latin typeface="Candara" panose="020E0502030303020204" pitchFamily="34" charset="0"/>
              </a:defRPr>
            </a:lvl1pPr>
          </a:lstStyle>
          <a:p>
            <a:r>
              <a:rPr lang="en-US" dirty="0"/>
              <a:t>VMSG GIS for Geoscientists- Session 1 - GIS Fundamentals  Presented by N.D. Barber (Cambridge) ndb38@cam.ac.uk</a:t>
            </a:r>
          </a:p>
        </p:txBody>
      </p:sp>
    </p:spTree>
    <p:extLst>
      <p:ext uri="{BB962C8B-B14F-4D97-AF65-F5344CB8AC3E}">
        <p14:creationId xmlns:p14="http://schemas.microsoft.com/office/powerpoint/2010/main" val="2346511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6BAF2-DC1F-DD42-8357-DEA777584955}"/>
              </a:ext>
            </a:extLst>
          </p:cNvPr>
          <p:cNvSpPr>
            <a:spLocks noGrp="1"/>
          </p:cNvSpPr>
          <p:nvPr>
            <p:ph type="title"/>
          </p:nvPr>
        </p:nvSpPr>
        <p:spPr/>
        <p:txBody>
          <a:bodyPr/>
          <a:lstStyle/>
          <a:p>
            <a:r>
              <a:rPr lang="en-US" dirty="0"/>
              <a:t>Software: The Two Juggernauts</a:t>
            </a:r>
          </a:p>
        </p:txBody>
      </p:sp>
      <p:sp>
        <p:nvSpPr>
          <p:cNvPr id="3" name="Text Placeholder 2">
            <a:extLst>
              <a:ext uri="{FF2B5EF4-FFF2-40B4-BE49-F238E27FC236}">
                <a16:creationId xmlns:a16="http://schemas.microsoft.com/office/drawing/2014/main" id="{FE7479BD-9409-4341-ACF6-9DABBEBDC157}"/>
              </a:ext>
            </a:extLst>
          </p:cNvPr>
          <p:cNvSpPr>
            <a:spLocks noGrp="1"/>
          </p:cNvSpPr>
          <p:nvPr>
            <p:ph type="body" idx="1"/>
          </p:nvPr>
        </p:nvSpPr>
        <p:spPr/>
        <p:txBody>
          <a:bodyPr/>
          <a:lstStyle/>
          <a:p>
            <a:r>
              <a:rPr lang="en-US" b="1" dirty="0"/>
              <a:t>ESRI’s ArcMap</a:t>
            </a:r>
          </a:p>
        </p:txBody>
      </p:sp>
      <p:sp>
        <p:nvSpPr>
          <p:cNvPr id="4" name="Content Placeholder 3">
            <a:extLst>
              <a:ext uri="{FF2B5EF4-FFF2-40B4-BE49-F238E27FC236}">
                <a16:creationId xmlns:a16="http://schemas.microsoft.com/office/drawing/2014/main" id="{4B4CF843-3585-3945-A358-A2CBAFB2D6B8}"/>
              </a:ext>
            </a:extLst>
          </p:cNvPr>
          <p:cNvSpPr>
            <a:spLocks noGrp="1"/>
          </p:cNvSpPr>
          <p:nvPr>
            <p:ph sz="half" idx="2"/>
          </p:nvPr>
        </p:nvSpPr>
        <p:spPr/>
        <p:txBody>
          <a:bodyPr>
            <a:normAutofit lnSpcReduction="10000"/>
          </a:bodyPr>
          <a:lstStyle/>
          <a:p>
            <a:r>
              <a:rPr lang="en-US" dirty="0"/>
              <a:t>Proprietary &amp; Industry Standard</a:t>
            </a:r>
          </a:p>
          <a:p>
            <a:r>
              <a:rPr lang="en-US" dirty="0"/>
              <a:t>In use for Decades</a:t>
            </a:r>
          </a:p>
          <a:p>
            <a:r>
              <a:rPr lang="en-US" dirty="0"/>
              <a:t>Comes with a range of products, like Story Maps, ArcGIS Online, Customer support, 3D Viz, other Advanced tools</a:t>
            </a:r>
          </a:p>
          <a:p>
            <a:r>
              <a:rPr lang="en-US" dirty="0"/>
              <a:t>Data formats are often proprietary and closed-source</a:t>
            </a:r>
          </a:p>
          <a:p>
            <a:r>
              <a:rPr lang="en-US" dirty="0"/>
              <a:t>Algorithms + data structure can be opaque and hard to reference</a:t>
            </a:r>
          </a:p>
          <a:p>
            <a:r>
              <a:rPr lang="en-US" dirty="0"/>
              <a:t>When not academically affiliated costs $$</a:t>
            </a:r>
          </a:p>
        </p:txBody>
      </p:sp>
      <p:sp>
        <p:nvSpPr>
          <p:cNvPr id="5" name="Text Placeholder 4">
            <a:extLst>
              <a:ext uri="{FF2B5EF4-FFF2-40B4-BE49-F238E27FC236}">
                <a16:creationId xmlns:a16="http://schemas.microsoft.com/office/drawing/2014/main" id="{023CC798-AC5E-B645-8E76-8FFAE6F62B4D}"/>
              </a:ext>
            </a:extLst>
          </p:cNvPr>
          <p:cNvSpPr>
            <a:spLocks noGrp="1"/>
          </p:cNvSpPr>
          <p:nvPr>
            <p:ph type="body" sz="quarter" idx="3"/>
          </p:nvPr>
        </p:nvSpPr>
        <p:spPr/>
        <p:txBody>
          <a:bodyPr/>
          <a:lstStyle/>
          <a:p>
            <a:r>
              <a:rPr lang="en-US" b="1" dirty="0"/>
              <a:t>Quantum GIS (QGIS)</a:t>
            </a:r>
          </a:p>
        </p:txBody>
      </p:sp>
      <p:sp>
        <p:nvSpPr>
          <p:cNvPr id="6" name="Content Placeholder 5">
            <a:extLst>
              <a:ext uri="{FF2B5EF4-FFF2-40B4-BE49-F238E27FC236}">
                <a16:creationId xmlns:a16="http://schemas.microsoft.com/office/drawing/2014/main" id="{5B261AF9-F097-0F49-BC9E-0D55BD9431ED}"/>
              </a:ext>
            </a:extLst>
          </p:cNvPr>
          <p:cNvSpPr>
            <a:spLocks noGrp="1"/>
          </p:cNvSpPr>
          <p:nvPr>
            <p:ph sz="quarter" idx="4"/>
          </p:nvPr>
        </p:nvSpPr>
        <p:spPr/>
        <p:txBody>
          <a:bodyPr>
            <a:normAutofit lnSpcReduction="10000"/>
          </a:bodyPr>
          <a:lstStyle/>
          <a:p>
            <a:r>
              <a:rPr lang="en-US" dirty="0"/>
              <a:t>Open source, community driven</a:t>
            </a:r>
          </a:p>
          <a:p>
            <a:r>
              <a:rPr lang="en-US" dirty="0"/>
              <a:t>Not as feature rich but a fast-rising competitor to Arc</a:t>
            </a:r>
          </a:p>
          <a:p>
            <a:r>
              <a:rPr lang="en-US" dirty="0"/>
              <a:t>Integrated with other open source projects like SAGA, GDAL, Python, </a:t>
            </a:r>
            <a:r>
              <a:rPr lang="en-US" dirty="0" err="1"/>
              <a:t>PostGreSQL</a:t>
            </a:r>
            <a:r>
              <a:rPr lang="en-US" dirty="0"/>
              <a:t>, GRASS GIS, etc.</a:t>
            </a:r>
          </a:p>
          <a:p>
            <a:r>
              <a:rPr lang="en-US" dirty="0"/>
              <a:t>Can read/process almost any data type</a:t>
            </a:r>
          </a:p>
          <a:p>
            <a:r>
              <a:rPr lang="en-US" dirty="0"/>
              <a:t>Interface can be clunky</a:t>
            </a:r>
          </a:p>
          <a:p>
            <a:r>
              <a:rPr lang="en-US" dirty="0"/>
              <a:t>Software dependency issues</a:t>
            </a:r>
          </a:p>
        </p:txBody>
      </p:sp>
      <p:sp>
        <p:nvSpPr>
          <p:cNvPr id="7" name="Date Placeholder 6">
            <a:extLst>
              <a:ext uri="{FF2B5EF4-FFF2-40B4-BE49-F238E27FC236}">
                <a16:creationId xmlns:a16="http://schemas.microsoft.com/office/drawing/2014/main" id="{2D2FE742-F751-054A-A153-8D96A8D9AA7B}"/>
              </a:ext>
            </a:extLst>
          </p:cNvPr>
          <p:cNvSpPr>
            <a:spLocks noGrp="1"/>
          </p:cNvSpPr>
          <p:nvPr>
            <p:ph type="dt" sz="half" idx="10"/>
          </p:nvPr>
        </p:nvSpPr>
        <p:spPr/>
        <p:txBody>
          <a:bodyPr/>
          <a:lstStyle/>
          <a:p>
            <a:fld id="{FC355047-41C0-8641-9CD9-E597560F38B5}" type="datetime1">
              <a:rPr lang="en-US" smtClean="0"/>
              <a:t>10/26/21</a:t>
            </a:fld>
            <a:endParaRPr lang="en-US" dirty="0"/>
          </a:p>
        </p:txBody>
      </p:sp>
      <p:sp>
        <p:nvSpPr>
          <p:cNvPr id="9" name="Slide Number Placeholder 8">
            <a:extLst>
              <a:ext uri="{FF2B5EF4-FFF2-40B4-BE49-F238E27FC236}">
                <a16:creationId xmlns:a16="http://schemas.microsoft.com/office/drawing/2014/main" id="{6314B035-089A-1349-A52D-F8AD2B29AF38}"/>
              </a:ext>
            </a:extLst>
          </p:cNvPr>
          <p:cNvSpPr>
            <a:spLocks noGrp="1"/>
          </p:cNvSpPr>
          <p:nvPr>
            <p:ph type="sldNum" sz="quarter" idx="12"/>
          </p:nvPr>
        </p:nvSpPr>
        <p:spPr/>
        <p:txBody>
          <a:bodyPr>
            <a:normAutofit lnSpcReduction="10000"/>
          </a:bodyPr>
          <a:lstStyle/>
          <a:p>
            <a:fld id="{4FAB73BC-B049-4115-A692-8D63A059BFB8}" type="slidenum">
              <a:rPr lang="en-US" smtClean="0"/>
              <a:t>29</a:t>
            </a:fld>
            <a:endParaRPr lang="en-US" dirty="0"/>
          </a:p>
        </p:txBody>
      </p:sp>
      <p:pic>
        <p:nvPicPr>
          <p:cNvPr id="11" name="Picture 10" descr="A picture containing colorful, colored, bright, green&#10;&#10;Description automatically generated">
            <a:extLst>
              <a:ext uri="{FF2B5EF4-FFF2-40B4-BE49-F238E27FC236}">
                <a16:creationId xmlns:a16="http://schemas.microsoft.com/office/drawing/2014/main" id="{4DF340DE-3DD2-AC40-857E-140E049CE03D}"/>
              </a:ext>
            </a:extLst>
          </p:cNvPr>
          <p:cNvPicPr>
            <a:picLocks noChangeAspect="1"/>
          </p:cNvPicPr>
          <p:nvPr/>
        </p:nvPicPr>
        <p:blipFill>
          <a:blip r:embed="rId2"/>
          <a:stretch>
            <a:fillRect/>
          </a:stretch>
        </p:blipFill>
        <p:spPr>
          <a:xfrm>
            <a:off x="3030763" y="1593603"/>
            <a:ext cx="942778" cy="942778"/>
          </a:xfrm>
          <a:prstGeom prst="rect">
            <a:avLst/>
          </a:prstGeom>
        </p:spPr>
      </p:pic>
      <p:pic>
        <p:nvPicPr>
          <p:cNvPr id="13" name="Picture 12" descr="A close up of a sign&#10;&#10;Description automatically generated">
            <a:extLst>
              <a:ext uri="{FF2B5EF4-FFF2-40B4-BE49-F238E27FC236}">
                <a16:creationId xmlns:a16="http://schemas.microsoft.com/office/drawing/2014/main" id="{597638BC-3585-144A-B56B-0798C41546E2}"/>
              </a:ext>
            </a:extLst>
          </p:cNvPr>
          <p:cNvPicPr>
            <a:picLocks noChangeAspect="1"/>
          </p:cNvPicPr>
          <p:nvPr/>
        </p:nvPicPr>
        <p:blipFill>
          <a:blip r:embed="rId3"/>
          <a:stretch>
            <a:fillRect/>
          </a:stretch>
        </p:blipFill>
        <p:spPr>
          <a:xfrm>
            <a:off x="8218461" y="1445741"/>
            <a:ext cx="1283885" cy="1213788"/>
          </a:xfrm>
          <a:prstGeom prst="rect">
            <a:avLst/>
          </a:prstGeom>
        </p:spPr>
      </p:pic>
      <p:sp>
        <p:nvSpPr>
          <p:cNvPr id="10" name="Rectangle 9">
            <a:extLst>
              <a:ext uri="{FF2B5EF4-FFF2-40B4-BE49-F238E27FC236}">
                <a16:creationId xmlns:a16="http://schemas.microsoft.com/office/drawing/2014/main" id="{F09C5FE4-456A-3A42-8FE8-530CD34DD957}"/>
              </a:ext>
            </a:extLst>
          </p:cNvPr>
          <p:cNvSpPr/>
          <p:nvPr/>
        </p:nvSpPr>
        <p:spPr>
          <a:xfrm>
            <a:off x="6096000" y="1691322"/>
            <a:ext cx="4480560" cy="44808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4">
            <a:extLst>
              <a:ext uri="{FF2B5EF4-FFF2-40B4-BE49-F238E27FC236}">
                <a16:creationId xmlns:a16="http://schemas.microsoft.com/office/drawing/2014/main" id="{3A41A559-7B9F-5249-A927-8C0F13041635}"/>
              </a:ext>
            </a:extLst>
          </p:cNvPr>
          <p:cNvSpPr>
            <a:spLocks noGrp="1"/>
          </p:cNvSpPr>
          <p:nvPr>
            <p:ph type="ftr" sz="quarter" idx="1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816892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BF4A-3CC1-F740-9EF5-C1D48B88B7BC}"/>
              </a:ext>
            </a:extLst>
          </p:cNvPr>
          <p:cNvSpPr>
            <a:spLocks noGrp="1"/>
          </p:cNvSpPr>
          <p:nvPr>
            <p:ph type="title"/>
          </p:nvPr>
        </p:nvSpPr>
        <p:spPr>
          <a:xfrm>
            <a:off x="1261872" y="365759"/>
            <a:ext cx="9692640" cy="5046499"/>
          </a:xfrm>
        </p:spPr>
        <p:txBody>
          <a:bodyPr>
            <a:normAutofit/>
          </a:bodyPr>
          <a:lstStyle/>
          <a:p>
            <a:r>
              <a:rPr lang="en-US" dirty="0"/>
              <a:t>Rule #6 : Keep in mind the audiences and limitations of each software. Make your software choice early, and stick with it! </a:t>
            </a:r>
          </a:p>
        </p:txBody>
      </p:sp>
      <p:sp>
        <p:nvSpPr>
          <p:cNvPr id="3" name="Date Placeholder 2">
            <a:extLst>
              <a:ext uri="{FF2B5EF4-FFF2-40B4-BE49-F238E27FC236}">
                <a16:creationId xmlns:a16="http://schemas.microsoft.com/office/drawing/2014/main" id="{E575DACB-3CBB-BD4B-93AB-9523FFFAEC84}"/>
              </a:ext>
            </a:extLst>
          </p:cNvPr>
          <p:cNvSpPr>
            <a:spLocks noGrp="1"/>
          </p:cNvSpPr>
          <p:nvPr>
            <p:ph type="dt" sz="half" idx="10"/>
          </p:nvPr>
        </p:nvSpPr>
        <p:spPr/>
        <p:txBody>
          <a:bodyPr/>
          <a:lstStyle/>
          <a:p>
            <a:fld id="{36C54D54-7A92-A645-BFCE-8BE6B8068A7A}" type="datetime1">
              <a:rPr lang="en-US" smtClean="0"/>
              <a:t>10/26/21</a:t>
            </a:fld>
            <a:endParaRPr lang="en-US" dirty="0"/>
          </a:p>
        </p:txBody>
      </p:sp>
      <p:sp>
        <p:nvSpPr>
          <p:cNvPr id="5" name="Slide Number Placeholder 4">
            <a:extLst>
              <a:ext uri="{FF2B5EF4-FFF2-40B4-BE49-F238E27FC236}">
                <a16:creationId xmlns:a16="http://schemas.microsoft.com/office/drawing/2014/main" id="{3BA8EBAD-FC61-204D-B32C-F8BEC6DF1B6D}"/>
              </a:ext>
            </a:extLst>
          </p:cNvPr>
          <p:cNvSpPr>
            <a:spLocks noGrp="1"/>
          </p:cNvSpPr>
          <p:nvPr>
            <p:ph type="sldNum" sz="quarter" idx="12"/>
          </p:nvPr>
        </p:nvSpPr>
        <p:spPr/>
        <p:txBody>
          <a:bodyPr>
            <a:normAutofit lnSpcReduction="10000"/>
          </a:bodyPr>
          <a:lstStyle/>
          <a:p>
            <a:fld id="{4FAB73BC-B049-4115-A692-8D63A059BFB8}" type="slidenum">
              <a:rPr lang="en-US" smtClean="0"/>
              <a:t>30</a:t>
            </a:fld>
            <a:endParaRPr lang="en-US" dirty="0"/>
          </a:p>
        </p:txBody>
      </p:sp>
      <p:sp>
        <p:nvSpPr>
          <p:cNvPr id="6" name="Footer Placeholder 4">
            <a:extLst>
              <a:ext uri="{FF2B5EF4-FFF2-40B4-BE49-F238E27FC236}">
                <a16:creationId xmlns:a16="http://schemas.microsoft.com/office/drawing/2014/main" id="{BFCFD906-B4A0-6B47-A43E-A02E5030FA18}"/>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2562582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7C0568-A28F-C947-86DD-281E5251AF18}"/>
              </a:ext>
            </a:extLst>
          </p:cNvPr>
          <p:cNvSpPr>
            <a:spLocks noGrp="1"/>
          </p:cNvSpPr>
          <p:nvPr>
            <p:ph type="dt" sz="half" idx="10"/>
          </p:nvPr>
        </p:nvSpPr>
        <p:spPr/>
        <p:txBody>
          <a:bodyPr/>
          <a:lstStyle/>
          <a:p>
            <a:fld id="{B6F76746-A03E-1446-B7CF-798FC3EE1D94}" type="datetime1">
              <a:rPr lang="en-US" smtClean="0"/>
              <a:t>10/26/21</a:t>
            </a:fld>
            <a:endParaRPr lang="en-US" dirty="0"/>
          </a:p>
        </p:txBody>
      </p:sp>
      <p:sp>
        <p:nvSpPr>
          <p:cNvPr id="3" name="Slide Number Placeholder 2">
            <a:extLst>
              <a:ext uri="{FF2B5EF4-FFF2-40B4-BE49-F238E27FC236}">
                <a16:creationId xmlns:a16="http://schemas.microsoft.com/office/drawing/2014/main" id="{696FFE08-9623-1148-B380-F7EEC08834E3}"/>
              </a:ext>
            </a:extLst>
          </p:cNvPr>
          <p:cNvSpPr>
            <a:spLocks noGrp="1"/>
          </p:cNvSpPr>
          <p:nvPr>
            <p:ph type="sldNum" sz="quarter" idx="12"/>
          </p:nvPr>
        </p:nvSpPr>
        <p:spPr/>
        <p:txBody>
          <a:bodyPr>
            <a:normAutofit lnSpcReduction="10000"/>
          </a:bodyPr>
          <a:lstStyle/>
          <a:p>
            <a:fld id="{4FAB73BC-B049-4115-A692-8D63A059BFB8}" type="slidenum">
              <a:rPr lang="en-US" smtClean="0"/>
              <a:t>31</a:t>
            </a:fld>
            <a:endParaRPr lang="en-US" dirty="0"/>
          </a:p>
        </p:txBody>
      </p:sp>
      <p:sp>
        <p:nvSpPr>
          <p:cNvPr id="4" name="Footer Placeholder 3">
            <a:extLst>
              <a:ext uri="{FF2B5EF4-FFF2-40B4-BE49-F238E27FC236}">
                <a16:creationId xmlns:a16="http://schemas.microsoft.com/office/drawing/2014/main" id="{16DB23F0-EE30-444B-8059-008F33D251F0}"/>
              </a:ext>
            </a:extLst>
          </p:cNvPr>
          <p:cNvSpPr>
            <a:spLocks noGrp="1"/>
          </p:cNvSpPr>
          <p:nvPr>
            <p:ph type="ftr" sz="quarter" idx="3"/>
          </p:nvPr>
        </p:nvSpPr>
        <p:spPr/>
        <p:txBody>
          <a:bodyPr/>
          <a:lstStyle/>
          <a:p>
            <a:r>
              <a:rPr lang="en-US"/>
              <a:t>VMSG GIS for Geoscientists- Session 1 - GIS Fundamentals  Presented by N.D. Barber (Cambridge) ndb38@cam.ac.uk</a:t>
            </a:r>
            <a:endParaRPr lang="en-US" dirty="0"/>
          </a:p>
        </p:txBody>
      </p:sp>
      <p:sp>
        <p:nvSpPr>
          <p:cNvPr id="5" name="Title 1">
            <a:extLst>
              <a:ext uri="{FF2B5EF4-FFF2-40B4-BE49-F238E27FC236}">
                <a16:creationId xmlns:a16="http://schemas.microsoft.com/office/drawing/2014/main" id="{F8DAC2F3-946C-8D40-9848-71F32AEBDF49}"/>
              </a:ext>
            </a:extLst>
          </p:cNvPr>
          <p:cNvSpPr txBox="1">
            <a:spLocks/>
          </p:cNvSpPr>
          <p:nvPr/>
        </p:nvSpPr>
        <p:spPr>
          <a:xfrm>
            <a:off x="4821936" y="2827338"/>
            <a:ext cx="9692640" cy="1325562"/>
          </a:xfrm>
          <a:prstGeom prst="rect">
            <a:avLst/>
          </a:prstGeom>
        </p:spPr>
        <p:txBody>
          <a:bodyPr/>
          <a:lst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a:lstStyle>
          <a:p>
            <a:r>
              <a:rPr lang="en-US" dirty="0"/>
              <a:t>Q&amp;A</a:t>
            </a:r>
          </a:p>
        </p:txBody>
      </p:sp>
    </p:spTree>
    <p:extLst>
      <p:ext uri="{BB962C8B-B14F-4D97-AF65-F5344CB8AC3E}">
        <p14:creationId xmlns:p14="http://schemas.microsoft.com/office/powerpoint/2010/main" val="3147274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F410F-0F8B-EA43-A789-82AE93458E4E}"/>
              </a:ext>
            </a:extLst>
          </p:cNvPr>
          <p:cNvSpPr>
            <a:spLocks noGrp="1"/>
          </p:cNvSpPr>
          <p:nvPr>
            <p:ph type="title"/>
          </p:nvPr>
        </p:nvSpPr>
        <p:spPr/>
        <p:txBody>
          <a:bodyPr/>
          <a:lstStyle/>
          <a:p>
            <a:r>
              <a:rPr lang="en-US" dirty="0"/>
              <a:t>Introducing QGIS 3.16*</a:t>
            </a:r>
          </a:p>
        </p:txBody>
      </p:sp>
      <p:sp>
        <p:nvSpPr>
          <p:cNvPr id="3" name="Text Placeholder 2">
            <a:extLst>
              <a:ext uri="{FF2B5EF4-FFF2-40B4-BE49-F238E27FC236}">
                <a16:creationId xmlns:a16="http://schemas.microsoft.com/office/drawing/2014/main" id="{77D43623-48F4-5341-B4E6-7E0CDE3721C1}"/>
              </a:ext>
            </a:extLst>
          </p:cNvPr>
          <p:cNvSpPr>
            <a:spLocks noGrp="1"/>
          </p:cNvSpPr>
          <p:nvPr>
            <p:ph type="body" idx="1"/>
          </p:nvPr>
        </p:nvSpPr>
        <p:spPr/>
        <p:txBody>
          <a:bodyPr/>
          <a:lstStyle/>
          <a:p>
            <a:endParaRPr lang="en-US" dirty="0"/>
          </a:p>
          <a:p>
            <a:r>
              <a:rPr lang="en-US" dirty="0"/>
              <a:t>A fly-by-tour of the premiere open-source GIS software – QGIS </a:t>
            </a:r>
          </a:p>
        </p:txBody>
      </p:sp>
      <p:sp>
        <p:nvSpPr>
          <p:cNvPr id="4" name="Date Placeholder 3">
            <a:extLst>
              <a:ext uri="{FF2B5EF4-FFF2-40B4-BE49-F238E27FC236}">
                <a16:creationId xmlns:a16="http://schemas.microsoft.com/office/drawing/2014/main" id="{127AFD4C-D348-6643-81FD-1F692F7E73B2}"/>
              </a:ext>
            </a:extLst>
          </p:cNvPr>
          <p:cNvSpPr>
            <a:spLocks noGrp="1"/>
          </p:cNvSpPr>
          <p:nvPr>
            <p:ph type="dt" sz="half" idx="10"/>
          </p:nvPr>
        </p:nvSpPr>
        <p:spPr/>
        <p:txBody>
          <a:bodyPr/>
          <a:lstStyle/>
          <a:p>
            <a:fld id="{453754D5-8BE9-294A-B481-283E1E39E0CC}" type="datetime1">
              <a:rPr lang="en-US" smtClean="0"/>
              <a:t>10/26/21</a:t>
            </a:fld>
            <a:endParaRPr lang="en-US" dirty="0"/>
          </a:p>
        </p:txBody>
      </p:sp>
      <p:sp>
        <p:nvSpPr>
          <p:cNvPr id="6" name="Slide Number Placeholder 5">
            <a:extLst>
              <a:ext uri="{FF2B5EF4-FFF2-40B4-BE49-F238E27FC236}">
                <a16:creationId xmlns:a16="http://schemas.microsoft.com/office/drawing/2014/main" id="{7B40042B-CD18-DC4C-9084-F5A212708B9E}"/>
              </a:ext>
            </a:extLst>
          </p:cNvPr>
          <p:cNvSpPr>
            <a:spLocks noGrp="1"/>
          </p:cNvSpPr>
          <p:nvPr>
            <p:ph type="sldNum" sz="quarter" idx="12"/>
          </p:nvPr>
        </p:nvSpPr>
        <p:spPr/>
        <p:txBody>
          <a:bodyPr>
            <a:normAutofit lnSpcReduction="10000"/>
          </a:bodyPr>
          <a:lstStyle/>
          <a:p>
            <a:fld id="{4FAB73BC-B049-4115-A692-8D63A059BFB8}" type="slidenum">
              <a:rPr lang="en-US" smtClean="0"/>
              <a:t>32</a:t>
            </a:fld>
            <a:endParaRPr lang="en-US" dirty="0"/>
          </a:p>
        </p:txBody>
      </p:sp>
      <p:sp>
        <p:nvSpPr>
          <p:cNvPr id="7" name="Footer Placeholder 4">
            <a:extLst>
              <a:ext uri="{FF2B5EF4-FFF2-40B4-BE49-F238E27FC236}">
                <a16:creationId xmlns:a16="http://schemas.microsoft.com/office/drawing/2014/main" id="{0E17E8F5-21CE-6941-A19B-B41A98290BAC}"/>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818865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367D-A153-6940-B208-2DDE4ACFFB81}"/>
              </a:ext>
            </a:extLst>
          </p:cNvPr>
          <p:cNvSpPr>
            <a:spLocks noGrp="1"/>
          </p:cNvSpPr>
          <p:nvPr>
            <p:ph type="title"/>
          </p:nvPr>
        </p:nvSpPr>
        <p:spPr/>
        <p:txBody>
          <a:bodyPr/>
          <a:lstStyle/>
          <a:p>
            <a:r>
              <a:rPr lang="en-US" dirty="0"/>
              <a:t>Overview of QGIS 3.16*</a:t>
            </a:r>
          </a:p>
        </p:txBody>
      </p:sp>
      <p:sp>
        <p:nvSpPr>
          <p:cNvPr id="3" name="Content Placeholder 2">
            <a:extLst>
              <a:ext uri="{FF2B5EF4-FFF2-40B4-BE49-F238E27FC236}">
                <a16:creationId xmlns:a16="http://schemas.microsoft.com/office/drawing/2014/main" id="{2575526D-1C1E-104E-B8AC-2785F9D7C714}"/>
              </a:ext>
            </a:extLst>
          </p:cNvPr>
          <p:cNvSpPr>
            <a:spLocks noGrp="1"/>
          </p:cNvSpPr>
          <p:nvPr>
            <p:ph idx="1"/>
          </p:nvPr>
        </p:nvSpPr>
        <p:spPr/>
        <p:txBody>
          <a:bodyPr/>
          <a:lstStyle/>
          <a:p>
            <a:r>
              <a:rPr lang="en-US" dirty="0"/>
              <a:t>Installation</a:t>
            </a:r>
          </a:p>
          <a:p>
            <a:r>
              <a:rPr lang="en-US" dirty="0"/>
              <a:t>Opening up for the first time</a:t>
            </a:r>
          </a:p>
          <a:p>
            <a:r>
              <a:rPr lang="en-US" dirty="0"/>
              <a:t>Introduce layout</a:t>
            </a:r>
          </a:p>
          <a:p>
            <a:pPr lvl="1"/>
            <a:r>
              <a:rPr lang="en-US" dirty="0"/>
              <a:t>Browser</a:t>
            </a:r>
          </a:p>
          <a:p>
            <a:pPr lvl="1"/>
            <a:r>
              <a:rPr lang="en-US" dirty="0"/>
              <a:t>Layers</a:t>
            </a:r>
          </a:p>
          <a:p>
            <a:pPr lvl="1"/>
            <a:r>
              <a:rPr lang="en-US" dirty="0"/>
              <a:t>Various menus</a:t>
            </a:r>
          </a:p>
          <a:p>
            <a:pPr lvl="1"/>
            <a:r>
              <a:rPr lang="en-US" dirty="0"/>
              <a:t>Processing</a:t>
            </a:r>
          </a:p>
          <a:p>
            <a:pPr lvl="1"/>
            <a:r>
              <a:rPr lang="en-US" dirty="0"/>
              <a:t>Plugins</a:t>
            </a:r>
          </a:p>
          <a:p>
            <a:pPr lvl="1"/>
            <a:r>
              <a:rPr lang="en-US" dirty="0"/>
              <a:t>Layout</a:t>
            </a:r>
          </a:p>
          <a:p>
            <a:pPr lvl="1"/>
            <a:r>
              <a:rPr lang="en-US" dirty="0"/>
              <a:t>Project Settings</a:t>
            </a:r>
          </a:p>
          <a:p>
            <a:pPr lvl="1"/>
            <a:r>
              <a:rPr lang="en-US" dirty="0"/>
              <a:t>Properties</a:t>
            </a:r>
          </a:p>
          <a:p>
            <a:pPr lvl="1"/>
            <a:r>
              <a:rPr lang="en-US" dirty="0"/>
              <a:t>Symbology</a:t>
            </a:r>
          </a:p>
        </p:txBody>
      </p:sp>
      <p:sp>
        <p:nvSpPr>
          <p:cNvPr id="4" name="Date Placeholder 3">
            <a:extLst>
              <a:ext uri="{FF2B5EF4-FFF2-40B4-BE49-F238E27FC236}">
                <a16:creationId xmlns:a16="http://schemas.microsoft.com/office/drawing/2014/main" id="{1348E1A4-151D-C649-8566-97D4354F7097}"/>
              </a:ext>
            </a:extLst>
          </p:cNvPr>
          <p:cNvSpPr>
            <a:spLocks noGrp="1"/>
          </p:cNvSpPr>
          <p:nvPr>
            <p:ph type="dt" sz="half" idx="10"/>
          </p:nvPr>
        </p:nvSpPr>
        <p:spPr/>
        <p:txBody>
          <a:bodyPr/>
          <a:lstStyle/>
          <a:p>
            <a:fld id="{0C058645-6F24-9C43-8FC3-443F02031404}" type="datetime1">
              <a:rPr lang="en-US" smtClean="0"/>
              <a:t>10/26/21</a:t>
            </a:fld>
            <a:endParaRPr lang="en-US" dirty="0"/>
          </a:p>
        </p:txBody>
      </p:sp>
      <p:sp>
        <p:nvSpPr>
          <p:cNvPr id="6" name="Slide Number Placeholder 5">
            <a:extLst>
              <a:ext uri="{FF2B5EF4-FFF2-40B4-BE49-F238E27FC236}">
                <a16:creationId xmlns:a16="http://schemas.microsoft.com/office/drawing/2014/main" id="{B2510812-A053-7244-8048-EDB1551A0096}"/>
              </a:ext>
            </a:extLst>
          </p:cNvPr>
          <p:cNvSpPr>
            <a:spLocks noGrp="1"/>
          </p:cNvSpPr>
          <p:nvPr>
            <p:ph type="sldNum" sz="quarter" idx="12"/>
          </p:nvPr>
        </p:nvSpPr>
        <p:spPr/>
        <p:txBody>
          <a:bodyPr>
            <a:normAutofit lnSpcReduction="10000"/>
          </a:bodyPr>
          <a:lstStyle/>
          <a:p>
            <a:fld id="{4FAB73BC-B049-4115-A692-8D63A059BFB8}" type="slidenum">
              <a:rPr lang="en-US" smtClean="0"/>
              <a:t>33</a:t>
            </a:fld>
            <a:endParaRPr lang="en-US" dirty="0"/>
          </a:p>
        </p:txBody>
      </p:sp>
      <p:sp>
        <p:nvSpPr>
          <p:cNvPr id="7" name="Footer Placeholder 4">
            <a:extLst>
              <a:ext uri="{FF2B5EF4-FFF2-40B4-BE49-F238E27FC236}">
                <a16:creationId xmlns:a16="http://schemas.microsoft.com/office/drawing/2014/main" id="{5D59343B-D4AE-A541-8B75-CF143D1E4C17}"/>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540990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0CCA1-1D88-8F45-9F42-62C24384AB17}"/>
              </a:ext>
            </a:extLst>
          </p:cNvPr>
          <p:cNvSpPr>
            <a:spLocks noGrp="1"/>
          </p:cNvSpPr>
          <p:nvPr>
            <p:ph type="title"/>
          </p:nvPr>
        </p:nvSpPr>
        <p:spPr>
          <a:xfrm>
            <a:off x="3387234" y="2540548"/>
            <a:ext cx="9692640" cy="1325562"/>
          </a:xfrm>
        </p:spPr>
        <p:txBody>
          <a:bodyPr/>
          <a:lstStyle/>
          <a:p>
            <a:r>
              <a:rPr lang="en-US" dirty="0"/>
              <a:t>On to the real thing!</a:t>
            </a:r>
          </a:p>
        </p:txBody>
      </p:sp>
      <p:sp>
        <p:nvSpPr>
          <p:cNvPr id="4" name="Date Placeholder 3">
            <a:extLst>
              <a:ext uri="{FF2B5EF4-FFF2-40B4-BE49-F238E27FC236}">
                <a16:creationId xmlns:a16="http://schemas.microsoft.com/office/drawing/2014/main" id="{5290236B-B443-5344-A63B-CFD65C54B3A2}"/>
              </a:ext>
            </a:extLst>
          </p:cNvPr>
          <p:cNvSpPr>
            <a:spLocks noGrp="1"/>
          </p:cNvSpPr>
          <p:nvPr>
            <p:ph type="dt" sz="half" idx="10"/>
          </p:nvPr>
        </p:nvSpPr>
        <p:spPr/>
        <p:txBody>
          <a:bodyPr/>
          <a:lstStyle/>
          <a:p>
            <a:fld id="{0C058645-6F24-9C43-8FC3-443F02031404}" type="datetime1">
              <a:rPr lang="en-US" smtClean="0"/>
              <a:t>10/26/21</a:t>
            </a:fld>
            <a:endParaRPr lang="en-US" dirty="0"/>
          </a:p>
        </p:txBody>
      </p:sp>
      <p:sp>
        <p:nvSpPr>
          <p:cNvPr id="6" name="Slide Number Placeholder 5">
            <a:extLst>
              <a:ext uri="{FF2B5EF4-FFF2-40B4-BE49-F238E27FC236}">
                <a16:creationId xmlns:a16="http://schemas.microsoft.com/office/drawing/2014/main" id="{BD61B04F-35C9-E943-B089-044B5CA71224}"/>
              </a:ext>
            </a:extLst>
          </p:cNvPr>
          <p:cNvSpPr>
            <a:spLocks noGrp="1"/>
          </p:cNvSpPr>
          <p:nvPr>
            <p:ph type="sldNum" sz="quarter" idx="12"/>
          </p:nvPr>
        </p:nvSpPr>
        <p:spPr/>
        <p:txBody>
          <a:bodyPr>
            <a:normAutofit lnSpcReduction="10000"/>
          </a:bodyPr>
          <a:lstStyle/>
          <a:p>
            <a:fld id="{4FAB73BC-B049-4115-A692-8D63A059BFB8}" type="slidenum">
              <a:rPr lang="en-US" smtClean="0"/>
              <a:t>34</a:t>
            </a:fld>
            <a:endParaRPr lang="en-US" dirty="0"/>
          </a:p>
        </p:txBody>
      </p:sp>
      <p:sp>
        <p:nvSpPr>
          <p:cNvPr id="7" name="Footer Placeholder 4">
            <a:extLst>
              <a:ext uri="{FF2B5EF4-FFF2-40B4-BE49-F238E27FC236}">
                <a16:creationId xmlns:a16="http://schemas.microsoft.com/office/drawing/2014/main" id="{A84C37BC-9316-1E4D-B6D0-375F02CECDCE}"/>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448171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1602-A0D0-6E41-80C0-9547F907CE22}"/>
              </a:ext>
            </a:extLst>
          </p:cNvPr>
          <p:cNvSpPr>
            <a:spLocks noGrp="1"/>
          </p:cNvSpPr>
          <p:nvPr>
            <p:ph type="title"/>
          </p:nvPr>
        </p:nvSpPr>
        <p:spPr/>
        <p:txBody>
          <a:bodyPr/>
          <a:lstStyle/>
          <a:p>
            <a:r>
              <a:rPr lang="en-US" dirty="0"/>
              <a:t>For </a:t>
            </a:r>
            <a:r>
              <a:rPr lang="en-US"/>
              <a:t>Next Time…</a:t>
            </a:r>
          </a:p>
        </p:txBody>
      </p:sp>
      <p:sp>
        <p:nvSpPr>
          <p:cNvPr id="3" name="Content Placeholder 2">
            <a:extLst>
              <a:ext uri="{FF2B5EF4-FFF2-40B4-BE49-F238E27FC236}">
                <a16:creationId xmlns:a16="http://schemas.microsoft.com/office/drawing/2014/main" id="{22397B09-3B2B-A644-AAD5-C77C036BFBC5}"/>
              </a:ext>
            </a:extLst>
          </p:cNvPr>
          <p:cNvSpPr>
            <a:spLocks noGrp="1"/>
          </p:cNvSpPr>
          <p:nvPr>
            <p:ph idx="1"/>
          </p:nvPr>
        </p:nvSpPr>
        <p:spPr/>
        <p:txBody>
          <a:bodyPr/>
          <a:lstStyle/>
          <a:p>
            <a:pPr>
              <a:buFont typeface="Wingdings" pitchFamily="2" charset="2"/>
              <a:buChar char="q"/>
            </a:pPr>
            <a:r>
              <a:rPr lang="en-US" dirty="0"/>
              <a:t>Make sure QGIS in installed or accessible on a computer you have access to</a:t>
            </a:r>
          </a:p>
          <a:p>
            <a:pPr lvl="1">
              <a:buFont typeface="Arial" panose="020B0604020202020204" pitchFamily="34" charset="0"/>
              <a:buChar char="•"/>
            </a:pPr>
            <a:r>
              <a:rPr lang="en-US" dirty="0"/>
              <a:t>If you have any problems, contact IT people at your university/</a:t>
            </a:r>
            <a:r>
              <a:rPr lang="en-US" dirty="0" err="1"/>
              <a:t>organziation</a:t>
            </a:r>
            <a:endParaRPr lang="en-US" dirty="0"/>
          </a:p>
          <a:p>
            <a:pPr>
              <a:buFont typeface="Wingdings" pitchFamily="2" charset="2"/>
              <a:buChar char="q"/>
            </a:pPr>
            <a:r>
              <a:rPr lang="en-US" dirty="0"/>
              <a:t>Read Session 2 guide (forthcoming)</a:t>
            </a:r>
          </a:p>
          <a:p>
            <a:pPr>
              <a:buFont typeface="Wingdings" pitchFamily="2" charset="2"/>
              <a:buChar char="q"/>
            </a:pPr>
            <a:r>
              <a:rPr lang="en-US" dirty="0"/>
              <a:t>Import the data off the GitHub (found under ‘</a:t>
            </a:r>
            <a:r>
              <a:rPr lang="en-US" dirty="0" err="1"/>
              <a:t>qgis</a:t>
            </a:r>
            <a:r>
              <a:rPr lang="en-US" dirty="0"/>
              <a:t>’ folder). </a:t>
            </a:r>
          </a:p>
          <a:p>
            <a:pPr lvl="1">
              <a:buFont typeface="Arial" panose="020B0604020202020204" pitchFamily="34" charset="0"/>
              <a:buChar char="•"/>
            </a:pPr>
            <a:r>
              <a:rPr lang="en-US" dirty="0"/>
              <a:t>You can find instructions on the basics of QGIS in the guide </a:t>
            </a:r>
          </a:p>
          <a:p>
            <a:pPr>
              <a:buFont typeface="Wingdings" pitchFamily="2" charset="2"/>
              <a:buChar char="q"/>
            </a:pPr>
            <a:r>
              <a:rPr lang="en-US" dirty="0"/>
              <a:t>Complete the Lecture 1 Feedback form: </a:t>
            </a:r>
            <a:r>
              <a:rPr lang="en-US" dirty="0">
                <a:hlinkClick r:id="rId2"/>
              </a:rPr>
              <a:t>https://forms.gle/JMy7qB3E6Qcfvhjm9</a:t>
            </a:r>
            <a:endParaRPr lang="en-US" dirty="0"/>
          </a:p>
          <a:p>
            <a:pPr marL="0" indent="0">
              <a:buNone/>
            </a:pPr>
            <a:endParaRPr lang="en-US" dirty="0"/>
          </a:p>
          <a:p>
            <a:pPr marL="274320" lvl="1" indent="0">
              <a:buNone/>
            </a:pPr>
            <a:endParaRPr lang="en-US" dirty="0"/>
          </a:p>
        </p:txBody>
      </p:sp>
      <p:sp>
        <p:nvSpPr>
          <p:cNvPr id="4" name="Date Placeholder 3">
            <a:extLst>
              <a:ext uri="{FF2B5EF4-FFF2-40B4-BE49-F238E27FC236}">
                <a16:creationId xmlns:a16="http://schemas.microsoft.com/office/drawing/2014/main" id="{62796872-0D2D-0542-BB3B-6DEA8CD60DDC}"/>
              </a:ext>
            </a:extLst>
          </p:cNvPr>
          <p:cNvSpPr>
            <a:spLocks noGrp="1"/>
          </p:cNvSpPr>
          <p:nvPr>
            <p:ph type="dt" sz="half" idx="10"/>
          </p:nvPr>
        </p:nvSpPr>
        <p:spPr/>
        <p:txBody>
          <a:bodyPr/>
          <a:lstStyle/>
          <a:p>
            <a:fld id="{0C058645-6F24-9C43-8FC3-443F02031404}" type="datetime1">
              <a:rPr lang="en-US" smtClean="0"/>
              <a:t>10/26/21</a:t>
            </a:fld>
            <a:endParaRPr lang="en-US" dirty="0"/>
          </a:p>
        </p:txBody>
      </p:sp>
      <p:sp>
        <p:nvSpPr>
          <p:cNvPr id="5" name="Slide Number Placeholder 4">
            <a:extLst>
              <a:ext uri="{FF2B5EF4-FFF2-40B4-BE49-F238E27FC236}">
                <a16:creationId xmlns:a16="http://schemas.microsoft.com/office/drawing/2014/main" id="{0D367836-7071-A542-8850-0FCA008F81F2}"/>
              </a:ext>
            </a:extLst>
          </p:cNvPr>
          <p:cNvSpPr>
            <a:spLocks noGrp="1"/>
          </p:cNvSpPr>
          <p:nvPr>
            <p:ph type="sldNum" sz="quarter" idx="12"/>
          </p:nvPr>
        </p:nvSpPr>
        <p:spPr/>
        <p:txBody>
          <a:bodyPr>
            <a:normAutofit lnSpcReduction="10000"/>
          </a:bodyPr>
          <a:lstStyle/>
          <a:p>
            <a:fld id="{4FAB73BC-B049-4115-A692-8D63A059BFB8}" type="slidenum">
              <a:rPr lang="en-US" smtClean="0"/>
              <a:t>35</a:t>
            </a:fld>
            <a:endParaRPr lang="en-US" dirty="0"/>
          </a:p>
        </p:txBody>
      </p:sp>
      <p:sp>
        <p:nvSpPr>
          <p:cNvPr id="6" name="Footer Placeholder 5">
            <a:extLst>
              <a:ext uri="{FF2B5EF4-FFF2-40B4-BE49-F238E27FC236}">
                <a16:creationId xmlns:a16="http://schemas.microsoft.com/office/drawing/2014/main" id="{E18DD6EE-6BF4-2340-8213-BE1AADCF9802}"/>
              </a:ext>
            </a:extLst>
          </p:cNvPr>
          <p:cNvSpPr>
            <a:spLocks noGrp="1"/>
          </p:cNvSpPr>
          <p:nvPr>
            <p:ph type="ftr" sz="quarter" idx="3"/>
          </p:nvPr>
        </p:nvSpPr>
        <p:spPr>
          <a:xfrm rot="16200000">
            <a:off x="9959341" y="4046537"/>
            <a:ext cx="3581400" cy="365125"/>
          </a:xfrm>
        </p:spPr>
        <p:txBody>
          <a:bodyPr/>
          <a:lstStyle/>
          <a:p>
            <a:r>
              <a:rPr lang="en-US"/>
              <a:t>UC GIS for Geoscientists- Session 1 - GIS Fundamentals  Presented by N.D. Barber (Cambridge) ndb38@cam.ac.uk</a:t>
            </a:r>
            <a:endParaRPr lang="en-US" dirty="0"/>
          </a:p>
        </p:txBody>
      </p:sp>
    </p:spTree>
    <p:extLst>
      <p:ext uri="{BB962C8B-B14F-4D97-AF65-F5344CB8AC3E}">
        <p14:creationId xmlns:p14="http://schemas.microsoft.com/office/powerpoint/2010/main" val="3303801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505EE-6CE4-DD41-849B-0F704CC45006}"/>
              </a:ext>
            </a:extLst>
          </p:cNvPr>
          <p:cNvSpPr>
            <a:spLocks noGrp="1"/>
          </p:cNvSpPr>
          <p:nvPr>
            <p:ph type="title"/>
          </p:nvPr>
        </p:nvSpPr>
        <p:spPr>
          <a:xfrm>
            <a:off x="1261872" y="1272553"/>
            <a:ext cx="9692640" cy="1325562"/>
          </a:xfrm>
        </p:spPr>
        <p:txBody>
          <a:bodyPr/>
          <a:lstStyle/>
          <a:p>
            <a:r>
              <a:rPr lang="en-US" dirty="0"/>
              <a:t>Couse Resources</a:t>
            </a:r>
          </a:p>
        </p:txBody>
      </p:sp>
      <p:sp>
        <p:nvSpPr>
          <p:cNvPr id="3" name="Content Placeholder 2">
            <a:extLst>
              <a:ext uri="{FF2B5EF4-FFF2-40B4-BE49-F238E27FC236}">
                <a16:creationId xmlns:a16="http://schemas.microsoft.com/office/drawing/2014/main" id="{B50D8AC0-851F-B14E-816E-CC1714010DCC}"/>
              </a:ext>
            </a:extLst>
          </p:cNvPr>
          <p:cNvSpPr>
            <a:spLocks noGrp="1"/>
          </p:cNvSpPr>
          <p:nvPr>
            <p:ph idx="1"/>
          </p:nvPr>
        </p:nvSpPr>
        <p:spPr>
          <a:xfrm>
            <a:off x="1261872" y="2859157"/>
            <a:ext cx="8595360" cy="4351337"/>
          </a:xfrm>
        </p:spPr>
        <p:txBody>
          <a:bodyPr/>
          <a:lstStyle/>
          <a:p>
            <a:r>
              <a:rPr lang="en-US" dirty="0"/>
              <a:t>You should have access to a Google Drive folder hosted by VMSG. All relevant YouTube links, recordings, readings, and supplementary material will be posted there.</a:t>
            </a:r>
          </a:p>
          <a:p>
            <a:r>
              <a:rPr lang="en-US" dirty="0"/>
              <a:t>All data and documentation for this course can be found on the courses' homepage:</a:t>
            </a:r>
          </a:p>
          <a:p>
            <a:endParaRPr lang="en-US" dirty="0"/>
          </a:p>
          <a:p>
            <a:endParaRPr lang="en-US" dirty="0"/>
          </a:p>
          <a:p>
            <a:endParaRPr lang="en-US" dirty="0"/>
          </a:p>
        </p:txBody>
      </p:sp>
      <p:sp>
        <p:nvSpPr>
          <p:cNvPr id="4" name="Date Placeholder 3">
            <a:extLst>
              <a:ext uri="{FF2B5EF4-FFF2-40B4-BE49-F238E27FC236}">
                <a16:creationId xmlns:a16="http://schemas.microsoft.com/office/drawing/2014/main" id="{6F29FF2B-40A6-5B45-9359-2B6F88C04DBC}"/>
              </a:ext>
            </a:extLst>
          </p:cNvPr>
          <p:cNvSpPr>
            <a:spLocks noGrp="1"/>
          </p:cNvSpPr>
          <p:nvPr>
            <p:ph type="dt" sz="half" idx="10"/>
          </p:nvPr>
        </p:nvSpPr>
        <p:spPr/>
        <p:txBody>
          <a:bodyPr/>
          <a:lstStyle/>
          <a:p>
            <a:fld id="{0C058645-6F24-9C43-8FC3-443F02031404}" type="datetime1">
              <a:rPr lang="en-US" smtClean="0"/>
              <a:t>10/26/21</a:t>
            </a:fld>
            <a:endParaRPr lang="en-US" dirty="0"/>
          </a:p>
        </p:txBody>
      </p:sp>
      <p:sp>
        <p:nvSpPr>
          <p:cNvPr id="5" name="Slide Number Placeholder 4">
            <a:extLst>
              <a:ext uri="{FF2B5EF4-FFF2-40B4-BE49-F238E27FC236}">
                <a16:creationId xmlns:a16="http://schemas.microsoft.com/office/drawing/2014/main" id="{6A7999FB-C558-6349-A1BA-4FCFC7162B92}"/>
              </a:ext>
            </a:extLst>
          </p:cNvPr>
          <p:cNvSpPr>
            <a:spLocks noGrp="1"/>
          </p:cNvSpPr>
          <p:nvPr>
            <p:ph type="sldNum" sz="quarter" idx="12"/>
          </p:nvPr>
        </p:nvSpPr>
        <p:spPr/>
        <p:txBody>
          <a:bodyPr>
            <a:normAutofit lnSpcReduction="10000"/>
          </a:bodyPr>
          <a:lstStyle/>
          <a:p>
            <a:fld id="{4FAB73BC-B049-4115-A692-8D63A059BFB8}" type="slidenum">
              <a:rPr lang="en-US" smtClean="0"/>
              <a:t>3</a:t>
            </a:fld>
            <a:endParaRPr lang="en-US" dirty="0"/>
          </a:p>
        </p:txBody>
      </p:sp>
      <p:sp>
        <p:nvSpPr>
          <p:cNvPr id="6" name="Footer Placeholder 5">
            <a:extLst>
              <a:ext uri="{FF2B5EF4-FFF2-40B4-BE49-F238E27FC236}">
                <a16:creationId xmlns:a16="http://schemas.microsoft.com/office/drawing/2014/main" id="{DA0A82E5-4135-C540-92E6-9E399E03B256}"/>
              </a:ext>
            </a:extLst>
          </p:cNvPr>
          <p:cNvSpPr>
            <a:spLocks noGrp="1"/>
          </p:cNvSpPr>
          <p:nvPr>
            <p:ph type="ftr" sz="quarter" idx="3"/>
          </p:nvPr>
        </p:nvSpPr>
        <p:spPr/>
        <p:txBody>
          <a:bodyPr/>
          <a:lstStyle/>
          <a:p>
            <a:r>
              <a:rPr lang="en-US"/>
              <a:t>VMSG GIS for Geoscientists- Session 1 - GIS Fundamentals  Presented by N.D. Barber (Cambridge) ndb38@cam.ac.uk</a:t>
            </a:r>
            <a:endParaRPr lang="en-US" dirty="0"/>
          </a:p>
        </p:txBody>
      </p:sp>
      <p:sp>
        <p:nvSpPr>
          <p:cNvPr id="7" name="Title 1">
            <a:extLst>
              <a:ext uri="{FF2B5EF4-FFF2-40B4-BE49-F238E27FC236}">
                <a16:creationId xmlns:a16="http://schemas.microsoft.com/office/drawing/2014/main" id="{10A9BB47-A5C7-BE49-8BB8-83ED672463FB}"/>
              </a:ext>
            </a:extLst>
          </p:cNvPr>
          <p:cNvSpPr txBox="1">
            <a:spLocks/>
          </p:cNvSpPr>
          <p:nvPr/>
        </p:nvSpPr>
        <p:spPr>
          <a:xfrm>
            <a:off x="210641" y="4229099"/>
            <a:ext cx="11082199"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a:lstStyle>
          <a:p>
            <a:pPr algn="ctr"/>
            <a:r>
              <a:rPr lang="en-US" dirty="0">
                <a:hlinkClick r:id="rId2"/>
              </a:rPr>
              <a:t>https://</a:t>
            </a:r>
            <a:r>
              <a:rPr lang="en-US" dirty="0" err="1">
                <a:hlinkClick r:id="rId2"/>
              </a:rPr>
              <a:t>github.com</a:t>
            </a:r>
            <a:r>
              <a:rPr lang="en-US" dirty="0">
                <a:hlinkClick r:id="rId2"/>
              </a:rPr>
              <a:t>/ndb38/</a:t>
            </a:r>
            <a:r>
              <a:rPr lang="en-US" dirty="0" err="1">
                <a:hlinkClick r:id="rId2"/>
              </a:rPr>
              <a:t>gis</a:t>
            </a:r>
            <a:r>
              <a:rPr lang="en-US" dirty="0">
                <a:hlinkClick r:id="rId2"/>
              </a:rPr>
              <a:t>-for-geoscientists</a:t>
            </a:r>
            <a:endParaRPr lang="en-US" dirty="0"/>
          </a:p>
        </p:txBody>
      </p:sp>
    </p:spTree>
    <p:extLst>
      <p:ext uri="{BB962C8B-B14F-4D97-AF65-F5344CB8AC3E}">
        <p14:creationId xmlns:p14="http://schemas.microsoft.com/office/powerpoint/2010/main" val="3742234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CCE97-B06C-4A44-814B-623A771ABC82}"/>
              </a:ext>
            </a:extLst>
          </p:cNvPr>
          <p:cNvSpPr>
            <a:spLocks noGrp="1"/>
          </p:cNvSpPr>
          <p:nvPr>
            <p:ph type="title"/>
          </p:nvPr>
        </p:nvSpPr>
        <p:spPr>
          <a:xfrm>
            <a:off x="1249680" y="1470818"/>
            <a:ext cx="9692640" cy="1325562"/>
          </a:xfrm>
        </p:spPr>
        <p:txBody>
          <a:bodyPr/>
          <a:lstStyle/>
          <a:p>
            <a:r>
              <a:rPr lang="en-US" dirty="0"/>
              <a:t>Post-Lecture Feedback</a:t>
            </a:r>
          </a:p>
        </p:txBody>
      </p:sp>
      <p:sp>
        <p:nvSpPr>
          <p:cNvPr id="3" name="Content Placeholder 2">
            <a:extLst>
              <a:ext uri="{FF2B5EF4-FFF2-40B4-BE49-F238E27FC236}">
                <a16:creationId xmlns:a16="http://schemas.microsoft.com/office/drawing/2014/main" id="{91568920-9483-6648-AE26-F8FE752AF899}"/>
              </a:ext>
            </a:extLst>
          </p:cNvPr>
          <p:cNvSpPr>
            <a:spLocks noGrp="1"/>
          </p:cNvSpPr>
          <p:nvPr>
            <p:ph idx="1"/>
          </p:nvPr>
        </p:nvSpPr>
        <p:spPr>
          <a:xfrm>
            <a:off x="1261872" y="3233854"/>
            <a:ext cx="8595360" cy="4351337"/>
          </a:xfrm>
        </p:spPr>
        <p:txBody>
          <a:bodyPr/>
          <a:lstStyle/>
          <a:p>
            <a:r>
              <a:rPr lang="en-US" dirty="0"/>
              <a:t>After this lecture, please follow this link to provide me with some feedback on my teaching style: </a:t>
            </a:r>
            <a:r>
              <a:rPr lang="en-US" dirty="0">
                <a:hlinkClick r:id="rId2"/>
              </a:rPr>
              <a:t>https://forms.gle/JMy7qB3E6Qcfvhjm9</a:t>
            </a:r>
            <a:endParaRPr lang="en-US" dirty="0"/>
          </a:p>
          <a:p>
            <a:r>
              <a:rPr lang="en-US" dirty="0"/>
              <a:t>My goal is to consistently improve this course. Your feedback allows me to improve this course  for future students</a:t>
            </a:r>
          </a:p>
        </p:txBody>
      </p:sp>
      <p:sp>
        <p:nvSpPr>
          <p:cNvPr id="4" name="Date Placeholder 3">
            <a:extLst>
              <a:ext uri="{FF2B5EF4-FFF2-40B4-BE49-F238E27FC236}">
                <a16:creationId xmlns:a16="http://schemas.microsoft.com/office/drawing/2014/main" id="{3DF9308B-281B-C743-A819-893EA420A6B7}"/>
              </a:ext>
            </a:extLst>
          </p:cNvPr>
          <p:cNvSpPr>
            <a:spLocks noGrp="1"/>
          </p:cNvSpPr>
          <p:nvPr>
            <p:ph type="dt" sz="half" idx="10"/>
          </p:nvPr>
        </p:nvSpPr>
        <p:spPr/>
        <p:txBody>
          <a:bodyPr/>
          <a:lstStyle/>
          <a:p>
            <a:fld id="{0C058645-6F24-9C43-8FC3-443F02031404}" type="datetime1">
              <a:rPr lang="en-US" smtClean="0"/>
              <a:t>10/26/21</a:t>
            </a:fld>
            <a:endParaRPr lang="en-US" dirty="0"/>
          </a:p>
        </p:txBody>
      </p:sp>
      <p:sp>
        <p:nvSpPr>
          <p:cNvPr id="5" name="Slide Number Placeholder 4">
            <a:extLst>
              <a:ext uri="{FF2B5EF4-FFF2-40B4-BE49-F238E27FC236}">
                <a16:creationId xmlns:a16="http://schemas.microsoft.com/office/drawing/2014/main" id="{BD2C208F-3748-A44E-9AB3-705B9E87FA03}"/>
              </a:ext>
            </a:extLst>
          </p:cNvPr>
          <p:cNvSpPr>
            <a:spLocks noGrp="1"/>
          </p:cNvSpPr>
          <p:nvPr>
            <p:ph type="sldNum" sz="quarter" idx="12"/>
          </p:nvPr>
        </p:nvSpPr>
        <p:spPr/>
        <p:txBody>
          <a:bodyPr>
            <a:normAutofit lnSpcReduction="10000"/>
          </a:bodyPr>
          <a:lstStyle/>
          <a:p>
            <a:fld id="{4FAB73BC-B049-4115-A692-8D63A059BFB8}" type="slidenum">
              <a:rPr lang="en-US" smtClean="0"/>
              <a:t>4</a:t>
            </a:fld>
            <a:endParaRPr lang="en-US" dirty="0"/>
          </a:p>
        </p:txBody>
      </p:sp>
      <p:sp>
        <p:nvSpPr>
          <p:cNvPr id="6" name="Footer Placeholder 5">
            <a:extLst>
              <a:ext uri="{FF2B5EF4-FFF2-40B4-BE49-F238E27FC236}">
                <a16:creationId xmlns:a16="http://schemas.microsoft.com/office/drawing/2014/main" id="{CF0C0F09-50A5-404C-9EC2-B4E1DA2C0E0C}"/>
              </a:ext>
            </a:extLst>
          </p:cNvPr>
          <p:cNvSpPr>
            <a:spLocks noGrp="1"/>
          </p:cNvSpPr>
          <p:nvPr>
            <p:ph type="ftr" sz="quarter" idx="3"/>
          </p:nvPr>
        </p:nvSpPr>
        <p:spPr>
          <a:xfrm rot="16200000">
            <a:off x="9959341" y="4046537"/>
            <a:ext cx="3581400" cy="365125"/>
          </a:xfrm>
        </p:spPr>
        <p:txBody>
          <a:bodyPr/>
          <a:lstStyle/>
          <a:p>
            <a:r>
              <a:rPr lang="en-US"/>
              <a:t>UC GIS for Geoscientists- Session 1 - GIS Fundamentals  Presented by N.D. Barber (Cambridge) ndb38@cam.ac.uk</a:t>
            </a:r>
            <a:endParaRPr lang="en-US" dirty="0"/>
          </a:p>
        </p:txBody>
      </p:sp>
    </p:spTree>
    <p:extLst>
      <p:ext uri="{BB962C8B-B14F-4D97-AF65-F5344CB8AC3E}">
        <p14:creationId xmlns:p14="http://schemas.microsoft.com/office/powerpoint/2010/main" val="3686228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43DDB-7934-B34A-8BCB-F9CA362D723B}"/>
              </a:ext>
            </a:extLst>
          </p:cNvPr>
          <p:cNvSpPr>
            <a:spLocks noGrp="1"/>
          </p:cNvSpPr>
          <p:nvPr>
            <p:ph type="title"/>
          </p:nvPr>
        </p:nvSpPr>
        <p:spPr/>
        <p:txBody>
          <a:bodyPr/>
          <a:lstStyle/>
          <a:p>
            <a:endParaRPr lang="en-US"/>
          </a:p>
        </p:txBody>
      </p:sp>
      <p:pic>
        <p:nvPicPr>
          <p:cNvPr id="8" name="Content Placeholder 7" descr="A close up of a map&#10;&#10;Description automatically generated">
            <a:extLst>
              <a:ext uri="{FF2B5EF4-FFF2-40B4-BE49-F238E27FC236}">
                <a16:creationId xmlns:a16="http://schemas.microsoft.com/office/drawing/2014/main" id="{EDB3E6EA-BD47-7649-8034-9DD09D861AF0}"/>
              </a:ext>
            </a:extLst>
          </p:cNvPr>
          <p:cNvPicPr>
            <a:picLocks noGrp="1" noChangeAspect="1"/>
          </p:cNvPicPr>
          <p:nvPr>
            <p:ph idx="1"/>
          </p:nvPr>
        </p:nvPicPr>
        <p:blipFill>
          <a:blip r:embed="rId2"/>
          <a:stretch>
            <a:fillRect/>
          </a:stretch>
        </p:blipFill>
        <p:spPr>
          <a:xfrm>
            <a:off x="1237488" y="329098"/>
            <a:ext cx="8710814" cy="6162824"/>
          </a:xfrm>
        </p:spPr>
      </p:pic>
      <p:sp>
        <p:nvSpPr>
          <p:cNvPr id="4" name="Date Placeholder 3">
            <a:extLst>
              <a:ext uri="{FF2B5EF4-FFF2-40B4-BE49-F238E27FC236}">
                <a16:creationId xmlns:a16="http://schemas.microsoft.com/office/drawing/2014/main" id="{70D3EFCA-A0DC-DD42-9F2A-E7489A3F2F43}"/>
              </a:ext>
            </a:extLst>
          </p:cNvPr>
          <p:cNvSpPr>
            <a:spLocks noGrp="1"/>
          </p:cNvSpPr>
          <p:nvPr>
            <p:ph type="dt" sz="half" idx="10"/>
          </p:nvPr>
        </p:nvSpPr>
        <p:spPr/>
        <p:txBody>
          <a:bodyPr/>
          <a:lstStyle/>
          <a:p>
            <a:fld id="{0C058645-6F24-9C43-8FC3-443F02031404}" type="datetime1">
              <a:rPr lang="en-US" smtClean="0"/>
              <a:t>10/26/21</a:t>
            </a:fld>
            <a:endParaRPr lang="en-US" dirty="0"/>
          </a:p>
        </p:txBody>
      </p:sp>
      <p:sp>
        <p:nvSpPr>
          <p:cNvPr id="5" name="Slide Number Placeholder 4">
            <a:extLst>
              <a:ext uri="{FF2B5EF4-FFF2-40B4-BE49-F238E27FC236}">
                <a16:creationId xmlns:a16="http://schemas.microsoft.com/office/drawing/2014/main" id="{827C217D-A842-DF42-9F74-AF2DD549EA46}"/>
              </a:ext>
            </a:extLst>
          </p:cNvPr>
          <p:cNvSpPr>
            <a:spLocks noGrp="1"/>
          </p:cNvSpPr>
          <p:nvPr>
            <p:ph type="sldNum" sz="quarter" idx="12"/>
          </p:nvPr>
        </p:nvSpPr>
        <p:spPr/>
        <p:txBody>
          <a:bodyPr>
            <a:normAutofit lnSpcReduction="10000"/>
          </a:bodyPr>
          <a:lstStyle/>
          <a:p>
            <a:fld id="{4FAB73BC-B049-4115-A692-8D63A059BFB8}" type="slidenum">
              <a:rPr lang="en-US" smtClean="0"/>
              <a:t>5</a:t>
            </a:fld>
            <a:endParaRPr lang="en-US" dirty="0"/>
          </a:p>
        </p:txBody>
      </p:sp>
      <p:sp>
        <p:nvSpPr>
          <p:cNvPr id="6" name="Footer Placeholder 5">
            <a:extLst>
              <a:ext uri="{FF2B5EF4-FFF2-40B4-BE49-F238E27FC236}">
                <a16:creationId xmlns:a16="http://schemas.microsoft.com/office/drawing/2014/main" id="{DDD3953D-2CEF-E04A-A56C-04A07D961F9B}"/>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554122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43DDB-7934-B34A-8BCB-F9CA362D723B}"/>
              </a:ext>
            </a:extLst>
          </p:cNvPr>
          <p:cNvSpPr>
            <a:spLocks noGrp="1"/>
          </p:cNvSpPr>
          <p:nvPr>
            <p:ph type="title"/>
          </p:nvPr>
        </p:nvSpPr>
        <p:spPr/>
        <p:txBody>
          <a:bodyPr/>
          <a:lstStyle/>
          <a:p>
            <a:endParaRPr lang="en-US"/>
          </a:p>
        </p:txBody>
      </p:sp>
      <p:pic>
        <p:nvPicPr>
          <p:cNvPr id="8" name="Content Placeholder 7" descr="A close up of a map&#10;&#10;Description automatically generated">
            <a:extLst>
              <a:ext uri="{FF2B5EF4-FFF2-40B4-BE49-F238E27FC236}">
                <a16:creationId xmlns:a16="http://schemas.microsoft.com/office/drawing/2014/main" id="{EDB3E6EA-BD47-7649-8034-9DD09D861AF0}"/>
              </a:ext>
            </a:extLst>
          </p:cNvPr>
          <p:cNvPicPr>
            <a:picLocks noGrp="1" noChangeAspect="1"/>
          </p:cNvPicPr>
          <p:nvPr>
            <p:ph idx="1"/>
          </p:nvPr>
        </p:nvPicPr>
        <p:blipFill>
          <a:blip r:embed="rId2"/>
          <a:stretch>
            <a:fillRect/>
          </a:stretch>
        </p:blipFill>
        <p:spPr>
          <a:xfrm>
            <a:off x="1237488" y="329098"/>
            <a:ext cx="8710814" cy="6162824"/>
          </a:xfrm>
        </p:spPr>
      </p:pic>
      <p:sp>
        <p:nvSpPr>
          <p:cNvPr id="4" name="Date Placeholder 3">
            <a:extLst>
              <a:ext uri="{FF2B5EF4-FFF2-40B4-BE49-F238E27FC236}">
                <a16:creationId xmlns:a16="http://schemas.microsoft.com/office/drawing/2014/main" id="{70D3EFCA-A0DC-DD42-9F2A-E7489A3F2F43}"/>
              </a:ext>
            </a:extLst>
          </p:cNvPr>
          <p:cNvSpPr>
            <a:spLocks noGrp="1"/>
          </p:cNvSpPr>
          <p:nvPr>
            <p:ph type="dt" sz="half" idx="10"/>
          </p:nvPr>
        </p:nvSpPr>
        <p:spPr/>
        <p:txBody>
          <a:bodyPr/>
          <a:lstStyle/>
          <a:p>
            <a:fld id="{0C058645-6F24-9C43-8FC3-443F02031404}" type="datetime1">
              <a:rPr lang="en-US" smtClean="0"/>
              <a:t>10/26/21</a:t>
            </a:fld>
            <a:endParaRPr lang="en-US" dirty="0"/>
          </a:p>
        </p:txBody>
      </p:sp>
      <p:sp>
        <p:nvSpPr>
          <p:cNvPr id="5" name="Slide Number Placeholder 4">
            <a:extLst>
              <a:ext uri="{FF2B5EF4-FFF2-40B4-BE49-F238E27FC236}">
                <a16:creationId xmlns:a16="http://schemas.microsoft.com/office/drawing/2014/main" id="{827C217D-A842-DF42-9F74-AF2DD549EA46}"/>
              </a:ext>
            </a:extLst>
          </p:cNvPr>
          <p:cNvSpPr>
            <a:spLocks noGrp="1"/>
          </p:cNvSpPr>
          <p:nvPr>
            <p:ph type="sldNum" sz="quarter" idx="12"/>
          </p:nvPr>
        </p:nvSpPr>
        <p:spPr/>
        <p:txBody>
          <a:bodyPr>
            <a:normAutofit lnSpcReduction="10000"/>
          </a:bodyPr>
          <a:lstStyle/>
          <a:p>
            <a:fld id="{4FAB73BC-B049-4115-A692-8D63A059BFB8}" type="slidenum">
              <a:rPr lang="en-US" smtClean="0"/>
              <a:t>6</a:t>
            </a:fld>
            <a:endParaRPr lang="en-US" dirty="0"/>
          </a:p>
        </p:txBody>
      </p:sp>
      <p:sp>
        <p:nvSpPr>
          <p:cNvPr id="6" name="Footer Placeholder 5">
            <a:extLst>
              <a:ext uri="{FF2B5EF4-FFF2-40B4-BE49-F238E27FC236}">
                <a16:creationId xmlns:a16="http://schemas.microsoft.com/office/drawing/2014/main" id="{DDD3953D-2CEF-E04A-A56C-04A07D961F9B}"/>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
        <p:nvSpPr>
          <p:cNvPr id="7" name="Title 1">
            <a:extLst>
              <a:ext uri="{FF2B5EF4-FFF2-40B4-BE49-F238E27FC236}">
                <a16:creationId xmlns:a16="http://schemas.microsoft.com/office/drawing/2014/main" id="{263BB653-1A1B-1842-A902-E2191F8C4970}"/>
              </a:ext>
            </a:extLst>
          </p:cNvPr>
          <p:cNvSpPr txBox="1">
            <a:spLocks/>
          </p:cNvSpPr>
          <p:nvPr/>
        </p:nvSpPr>
        <p:spPr>
          <a:xfrm rot="20207405">
            <a:off x="2249751" y="2766220"/>
            <a:ext cx="6686286" cy="1325562"/>
          </a:xfrm>
          <a:prstGeom prst="rect">
            <a:avLst/>
          </a:prstGeom>
          <a:solidFill>
            <a:srgbClr val="FEFCFF">
              <a:alpha val="76863"/>
            </a:srgbClr>
          </a:solidFill>
        </p:spPr>
        <p:txBody>
          <a:bodyPr vert="horz" lIns="91440" tIns="45720" rIns="91440" bIns="45720" rtlCol="0" anchor="b">
            <a:normAutofit fontScale="82500" lnSpcReduction="20000"/>
          </a:bodyPr>
          <a:lstStyle>
            <a:lvl1pPr algn="l" defTabSz="914400" rtl="0" eaLnBrk="1" latinLnBrk="0" hangingPunct="1">
              <a:lnSpc>
                <a:spcPct val="90000"/>
              </a:lnSpc>
              <a:spcBef>
                <a:spcPct val="0"/>
              </a:spcBef>
              <a:buNone/>
              <a:defRPr sz="4400" kern="1200" spc="-50" baseline="0">
                <a:solidFill>
                  <a:schemeClr val="tx1"/>
                </a:solidFill>
                <a:latin typeface="Candara" panose="020E0502030303020204" pitchFamily="34" charset="0"/>
                <a:ea typeface="+mj-ea"/>
                <a:cs typeface="+mj-cs"/>
              </a:defRPr>
            </a:lvl1pPr>
          </a:lstStyle>
          <a:p>
            <a:br>
              <a:rPr lang="en-US" dirty="0">
                <a:solidFill>
                  <a:srgbClr val="FF0000"/>
                </a:solidFill>
              </a:rPr>
            </a:br>
            <a:r>
              <a:rPr lang="en-US" dirty="0">
                <a:solidFill>
                  <a:srgbClr val="FF0000"/>
                </a:solidFill>
              </a:rPr>
              <a:t>You will be able to make this map!</a:t>
            </a:r>
            <a:br>
              <a:rPr lang="en-US" dirty="0"/>
            </a:br>
            <a:endParaRPr lang="en-US" dirty="0"/>
          </a:p>
        </p:txBody>
      </p:sp>
    </p:spTree>
    <p:extLst>
      <p:ext uri="{BB962C8B-B14F-4D97-AF65-F5344CB8AC3E}">
        <p14:creationId xmlns:p14="http://schemas.microsoft.com/office/powerpoint/2010/main" val="3601939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6C11D-D345-B742-928D-D9E7449A268B}"/>
              </a:ext>
            </a:extLst>
          </p:cNvPr>
          <p:cNvSpPr>
            <a:spLocks noGrp="1"/>
          </p:cNvSpPr>
          <p:nvPr>
            <p:ph type="title"/>
          </p:nvPr>
        </p:nvSpPr>
        <p:spPr/>
        <p:txBody>
          <a:bodyPr>
            <a:normAutofit fontScale="90000"/>
          </a:bodyPr>
          <a:lstStyle/>
          <a:p>
            <a:pPr algn="ctr"/>
            <a:r>
              <a:rPr lang="en-US" sz="6600" dirty="0"/>
              <a:t>Outline of Today’s Session</a:t>
            </a:r>
            <a:br>
              <a:rPr lang="en-US" sz="6600" dirty="0"/>
            </a:br>
            <a:br>
              <a:rPr lang="en-US" sz="6600" dirty="0"/>
            </a:br>
            <a:br>
              <a:rPr lang="en-US" sz="6600" dirty="0"/>
            </a:br>
            <a:br>
              <a:rPr lang="en-US" sz="6600" dirty="0"/>
            </a:br>
            <a:endParaRPr lang="en-US" sz="6600" dirty="0"/>
          </a:p>
        </p:txBody>
      </p:sp>
      <p:sp>
        <p:nvSpPr>
          <p:cNvPr id="3" name="Text Placeholder 2">
            <a:extLst>
              <a:ext uri="{FF2B5EF4-FFF2-40B4-BE49-F238E27FC236}">
                <a16:creationId xmlns:a16="http://schemas.microsoft.com/office/drawing/2014/main" id="{BBEEEE9A-7314-E340-8068-C830E85AF369}"/>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BDB7E7CA-821C-364A-AB31-EA3E6414715C}"/>
              </a:ext>
            </a:extLst>
          </p:cNvPr>
          <p:cNvSpPr>
            <a:spLocks noGrp="1"/>
          </p:cNvSpPr>
          <p:nvPr>
            <p:ph type="dt" sz="half" idx="10"/>
          </p:nvPr>
        </p:nvSpPr>
        <p:spPr/>
        <p:txBody>
          <a:bodyPr/>
          <a:lstStyle/>
          <a:p>
            <a:fld id="{453754D5-8BE9-294A-B481-283E1E39E0CC}" type="datetime1">
              <a:rPr lang="en-US" smtClean="0"/>
              <a:t>10/26/21</a:t>
            </a:fld>
            <a:endParaRPr lang="en-US" dirty="0"/>
          </a:p>
        </p:txBody>
      </p:sp>
      <p:sp>
        <p:nvSpPr>
          <p:cNvPr id="6" name="Slide Number Placeholder 5">
            <a:extLst>
              <a:ext uri="{FF2B5EF4-FFF2-40B4-BE49-F238E27FC236}">
                <a16:creationId xmlns:a16="http://schemas.microsoft.com/office/drawing/2014/main" id="{FBDBAEE0-ADCB-1B40-8C9F-DCDFB27AFF99}"/>
              </a:ext>
            </a:extLst>
          </p:cNvPr>
          <p:cNvSpPr>
            <a:spLocks noGrp="1"/>
          </p:cNvSpPr>
          <p:nvPr>
            <p:ph type="sldNum" sz="quarter" idx="12"/>
          </p:nvPr>
        </p:nvSpPr>
        <p:spPr/>
        <p:txBody>
          <a:bodyPr>
            <a:normAutofit lnSpcReduction="10000"/>
          </a:bodyPr>
          <a:lstStyle/>
          <a:p>
            <a:fld id="{4FAB73BC-B049-4115-A692-8D63A059BFB8}" type="slidenum">
              <a:rPr lang="en-US" smtClean="0"/>
              <a:t>7</a:t>
            </a:fld>
            <a:endParaRPr lang="en-US" dirty="0"/>
          </a:p>
        </p:txBody>
      </p:sp>
      <p:graphicFrame>
        <p:nvGraphicFramePr>
          <p:cNvPr id="8" name="Content Placeholder 2">
            <a:extLst>
              <a:ext uri="{FF2B5EF4-FFF2-40B4-BE49-F238E27FC236}">
                <a16:creationId xmlns:a16="http://schemas.microsoft.com/office/drawing/2014/main" id="{A7EE1977-431C-1E42-9975-2ECC338FA298}"/>
              </a:ext>
            </a:extLst>
          </p:cNvPr>
          <p:cNvGraphicFramePr>
            <a:graphicFrameLocks/>
          </p:cNvGraphicFramePr>
          <p:nvPr>
            <p:extLst>
              <p:ext uri="{D42A27DB-BD31-4B8C-83A1-F6EECF244321}">
                <p14:modId xmlns:p14="http://schemas.microsoft.com/office/powerpoint/2010/main" val="863613277"/>
              </p:ext>
            </p:extLst>
          </p:nvPr>
        </p:nvGraphicFramePr>
        <p:xfrm>
          <a:off x="3414712" y="2035968"/>
          <a:ext cx="4782608" cy="43862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ooter Placeholder 4">
            <a:extLst>
              <a:ext uri="{FF2B5EF4-FFF2-40B4-BE49-F238E27FC236}">
                <a16:creationId xmlns:a16="http://schemas.microsoft.com/office/drawing/2014/main" id="{13A33A22-C9D5-5545-B500-5D2E4AC44615}"/>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4063758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55BA4-3991-EB42-AD61-2636F377A97B}"/>
              </a:ext>
            </a:extLst>
          </p:cNvPr>
          <p:cNvSpPr>
            <a:spLocks noGrp="1"/>
          </p:cNvSpPr>
          <p:nvPr>
            <p:ph type="title"/>
          </p:nvPr>
        </p:nvSpPr>
        <p:spPr/>
        <p:txBody>
          <a:bodyPr/>
          <a:lstStyle/>
          <a:p>
            <a:r>
              <a:rPr lang="en-US" dirty="0"/>
              <a:t>Objectives</a:t>
            </a: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A98150C6-D26C-2241-A202-18D70982F703}"/>
              </a:ext>
            </a:extLst>
          </p:cNvPr>
          <p:cNvSpPr>
            <a:spLocks noGrp="1"/>
          </p:cNvSpPr>
          <p:nvPr>
            <p:ph type="body" idx="1"/>
          </p:nvPr>
        </p:nvSpPr>
        <p:spPr>
          <a:xfrm>
            <a:off x="1261872" y="2708910"/>
            <a:ext cx="9418320" cy="3463290"/>
          </a:xfrm>
        </p:spPr>
        <p:txBody>
          <a:bodyPr>
            <a:normAutofit/>
          </a:bodyPr>
          <a:lstStyle/>
          <a:p>
            <a:r>
              <a:rPr lang="en-US" b="1" dirty="0"/>
              <a:t>GIS</a:t>
            </a:r>
            <a:r>
              <a:rPr lang="en-US" dirty="0"/>
              <a:t> = </a:t>
            </a:r>
            <a:r>
              <a:rPr lang="en-US" u="sng" dirty="0"/>
              <a:t>G</a:t>
            </a:r>
            <a:r>
              <a:rPr lang="en-US" dirty="0"/>
              <a:t>eographic </a:t>
            </a:r>
            <a:r>
              <a:rPr lang="en-US" u="sng" dirty="0"/>
              <a:t>I</a:t>
            </a:r>
            <a:r>
              <a:rPr lang="en-US" dirty="0"/>
              <a:t>nformation </a:t>
            </a:r>
            <a:r>
              <a:rPr lang="en-US" u="sng" dirty="0"/>
              <a:t>S</a:t>
            </a:r>
            <a:r>
              <a:rPr lang="en-US" dirty="0"/>
              <a:t>ystem</a:t>
            </a:r>
          </a:p>
          <a:p>
            <a:r>
              <a:rPr lang="en-US" dirty="0"/>
              <a:t>Definition:</a:t>
            </a:r>
          </a:p>
          <a:p>
            <a:r>
              <a:rPr lang="en-US" dirty="0"/>
              <a:t>	 “A GIS is a computer-based system to aid</a:t>
            </a:r>
          </a:p>
          <a:p>
            <a:r>
              <a:rPr lang="en-US" dirty="0"/>
              <a:t>	in the collection, maintenance, storage,</a:t>
            </a:r>
          </a:p>
          <a:p>
            <a:r>
              <a:rPr lang="en-US" dirty="0"/>
              <a:t>	analysis, output, and distribution of spatial</a:t>
            </a:r>
          </a:p>
          <a:p>
            <a:r>
              <a:rPr lang="en-US" dirty="0"/>
              <a:t>	data and information.” – Paul </a:t>
            </a:r>
            <a:r>
              <a:rPr lang="en-US" dirty="0" err="1"/>
              <a:t>Bolstad</a:t>
            </a:r>
            <a:r>
              <a:rPr lang="en-US" dirty="0"/>
              <a:t> (</a:t>
            </a:r>
            <a:r>
              <a:rPr lang="en-US" i="1" dirty="0"/>
              <a:t>GIS Fundamentals</a:t>
            </a:r>
            <a:r>
              <a:rPr lang="en-US" dirty="0"/>
              <a:t>)</a:t>
            </a:r>
            <a:endParaRPr lang="en-US" i="1" dirty="0"/>
          </a:p>
          <a:p>
            <a:endParaRPr lang="en-US" dirty="0"/>
          </a:p>
        </p:txBody>
      </p:sp>
      <p:sp>
        <p:nvSpPr>
          <p:cNvPr id="4" name="Date Placeholder 3">
            <a:extLst>
              <a:ext uri="{FF2B5EF4-FFF2-40B4-BE49-F238E27FC236}">
                <a16:creationId xmlns:a16="http://schemas.microsoft.com/office/drawing/2014/main" id="{3CABAD04-54B3-FD4E-BFE3-E0CD0D026944}"/>
              </a:ext>
            </a:extLst>
          </p:cNvPr>
          <p:cNvSpPr>
            <a:spLocks noGrp="1"/>
          </p:cNvSpPr>
          <p:nvPr>
            <p:ph type="dt" sz="half" idx="10"/>
          </p:nvPr>
        </p:nvSpPr>
        <p:spPr/>
        <p:txBody>
          <a:bodyPr/>
          <a:lstStyle/>
          <a:p>
            <a:fld id="{453754D5-8BE9-294A-B481-283E1E39E0CC}" type="datetime1">
              <a:rPr lang="en-US" smtClean="0"/>
              <a:t>10/26/21</a:t>
            </a:fld>
            <a:endParaRPr lang="en-US" dirty="0"/>
          </a:p>
        </p:txBody>
      </p:sp>
      <p:sp>
        <p:nvSpPr>
          <p:cNvPr id="6" name="Slide Number Placeholder 5">
            <a:extLst>
              <a:ext uri="{FF2B5EF4-FFF2-40B4-BE49-F238E27FC236}">
                <a16:creationId xmlns:a16="http://schemas.microsoft.com/office/drawing/2014/main" id="{970CF686-A161-9E46-9C00-0C2EC21EBC54}"/>
              </a:ext>
            </a:extLst>
          </p:cNvPr>
          <p:cNvSpPr>
            <a:spLocks noGrp="1"/>
          </p:cNvSpPr>
          <p:nvPr>
            <p:ph type="sldNum" sz="quarter" idx="12"/>
          </p:nvPr>
        </p:nvSpPr>
        <p:spPr/>
        <p:txBody>
          <a:bodyPr>
            <a:normAutofit lnSpcReduction="10000"/>
          </a:bodyPr>
          <a:lstStyle/>
          <a:p>
            <a:fld id="{4FAB73BC-B049-4115-A692-8D63A059BFB8}" type="slidenum">
              <a:rPr lang="en-US" smtClean="0"/>
              <a:t>8</a:t>
            </a:fld>
            <a:endParaRPr lang="en-US" dirty="0"/>
          </a:p>
        </p:txBody>
      </p:sp>
      <p:sp>
        <p:nvSpPr>
          <p:cNvPr id="7" name="Footer Placeholder 4">
            <a:extLst>
              <a:ext uri="{FF2B5EF4-FFF2-40B4-BE49-F238E27FC236}">
                <a16:creationId xmlns:a16="http://schemas.microsoft.com/office/drawing/2014/main" id="{D9A53E50-396C-7C4D-BDFF-F621FC319BC8}"/>
              </a:ext>
            </a:extLst>
          </p:cNvPr>
          <p:cNvSpPr>
            <a:spLocks noGrp="1"/>
          </p:cNvSpPr>
          <p:nvPr>
            <p:ph type="ftr" sz="quarter" idx="3"/>
          </p:nvPr>
        </p:nvSpPr>
        <p:spPr>
          <a:xfrm rot="16200000">
            <a:off x="9959341" y="4046537"/>
            <a:ext cx="3581400" cy="365125"/>
          </a:xfrm>
        </p:spPr>
        <p:txBody>
          <a:bodyPr/>
          <a:lstStyle/>
          <a:p>
            <a:r>
              <a:rPr lang="en-US" dirty="0"/>
              <a:t>UC GIS for Geoscientists- Session 1 - GIS Fundamentals  Presented by N.D. Barber (Cambridge) ndb38@cam.ac.uk</a:t>
            </a:r>
          </a:p>
        </p:txBody>
      </p:sp>
    </p:spTree>
    <p:extLst>
      <p:ext uri="{BB962C8B-B14F-4D97-AF65-F5344CB8AC3E}">
        <p14:creationId xmlns:p14="http://schemas.microsoft.com/office/powerpoint/2010/main" val="227964076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Presentation1" id="{5DF7EF6E-B0AA-2A48-B24B-17DF61901145}" vid="{88F39552-5500-9048-98D2-CF5E11DEBD6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TotalTime>
  <Words>2830</Words>
  <Application>Microsoft Macintosh PowerPoint</Application>
  <PresentationFormat>Widescreen</PresentationFormat>
  <Paragraphs>309</Paragraphs>
  <Slides>36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Candara</vt:lpstr>
      <vt:lpstr>Century Schoolbook</vt:lpstr>
      <vt:lpstr>Wingdings</vt:lpstr>
      <vt:lpstr>Wingdings 2</vt:lpstr>
      <vt:lpstr>View</vt:lpstr>
      <vt:lpstr>GIS for Geoscientists Session 1</vt:lpstr>
      <vt:lpstr>Acknowledgements  </vt:lpstr>
      <vt:lpstr> Course Outline  </vt:lpstr>
      <vt:lpstr>Couse Resources</vt:lpstr>
      <vt:lpstr>Post-Lecture Feedback</vt:lpstr>
      <vt:lpstr>PowerPoint Presentation</vt:lpstr>
      <vt:lpstr>PowerPoint Presentation</vt:lpstr>
      <vt:lpstr>Outline of Today’s Session    </vt:lpstr>
      <vt:lpstr>Objectives   </vt:lpstr>
      <vt:lpstr>Questions you may have going into this course:</vt:lpstr>
      <vt:lpstr>My goals over the next two weeks</vt:lpstr>
      <vt:lpstr>If you take nothing else away from this course….</vt:lpstr>
      <vt:lpstr>My Background   </vt:lpstr>
      <vt:lpstr>(Above) September 2018 to Present: Metals in Magmas  Field Campaign, Java, Indonesia</vt:lpstr>
      <vt:lpstr>Principles of GIS</vt:lpstr>
      <vt:lpstr>Data Management</vt:lpstr>
      <vt:lpstr> “Rules of GIS”  Rule #1: Pick a naming scheme, file structure, data format that suits you. Keep it consistent and document every choice you make throughout a project!</vt:lpstr>
      <vt:lpstr>Coordinates &amp; Projections</vt:lpstr>
      <vt:lpstr>PowerPoint Presentation</vt:lpstr>
      <vt:lpstr>Rule #2 : Known your coordinate system and make every layer in a project use the same system. This needs to be done prior to any analysis!!</vt:lpstr>
      <vt:lpstr>Data Types</vt:lpstr>
      <vt:lpstr>Rule #3 : Design a project with these data types and constraints in mind! </vt:lpstr>
      <vt:lpstr>Errors</vt:lpstr>
      <vt:lpstr>Rule #4 : Enumerate error sources at the start of a project, and document error + error propagation as you go!</vt:lpstr>
      <vt:lpstr>Layout + Design</vt:lpstr>
      <vt:lpstr>PowerPoint Presentation</vt:lpstr>
      <vt:lpstr>PowerPoint Presentation</vt:lpstr>
      <vt:lpstr>Rule #5 : Design is as important as the data– treat any GIS output as you would any figure in a paper!</vt:lpstr>
      <vt:lpstr>Software: The Two Juggernauts</vt:lpstr>
      <vt:lpstr>Software: The Two Juggernauts</vt:lpstr>
      <vt:lpstr>Rule #6 : Keep in mind the audiences and limitations of each software. Make your software choice early, and stick with it! </vt:lpstr>
      <vt:lpstr>PowerPoint Presentation</vt:lpstr>
      <vt:lpstr>Introducing QGIS 3.16*</vt:lpstr>
      <vt:lpstr>Overview of QGIS 3.16*</vt:lpstr>
      <vt:lpstr>On to the real thing!</vt:lpstr>
      <vt:lpstr>For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GIS for Geoscientists Session 1: Why GIS?</dc:title>
  <dc:creator>N.D. Barber</dc:creator>
  <cp:lastModifiedBy>N.D. Barber</cp:lastModifiedBy>
  <cp:revision>8</cp:revision>
  <dcterms:created xsi:type="dcterms:W3CDTF">2020-11-01T20:50:12Z</dcterms:created>
  <dcterms:modified xsi:type="dcterms:W3CDTF">2021-10-26T11:21:44Z</dcterms:modified>
</cp:coreProperties>
</file>